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6" r:id="rId2"/>
    <p:sldId id="258" r:id="rId3"/>
    <p:sldId id="268" r:id="rId4"/>
    <p:sldId id="260" r:id="rId5"/>
    <p:sldId id="270" r:id="rId6"/>
    <p:sldId id="262" r:id="rId7"/>
    <p:sldId id="263" r:id="rId8"/>
    <p:sldId id="264" r:id="rId9"/>
    <p:sldId id="265" r:id="rId10"/>
    <p:sldId id="266" r:id="rId11"/>
    <p:sldId id="26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8" d="100"/>
          <a:sy n="118" d="100"/>
        </p:scale>
        <p:origin x="12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BCD8C-F6A9-48FA-B25E-BDE3DCBE64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18614E-C268-43F1-9E3C-9654D08F0E44}">
      <dgm:prSet/>
      <dgm:spPr/>
      <dgm:t>
        <a:bodyPr/>
        <a:lstStyle/>
        <a:p>
          <a:pPr>
            <a:lnSpc>
              <a:spcPct val="100000"/>
            </a:lnSpc>
          </a:pPr>
          <a:r>
            <a:rPr lang="en-US" baseline="0" dirty="0"/>
            <a:t>NBA draft combine measurements from 2000-2019 are downloaded from nbaathlete.com.</a:t>
          </a:r>
          <a:endParaRPr lang="en-US" dirty="0"/>
        </a:p>
      </dgm:t>
    </dgm:pt>
    <dgm:pt modelId="{08A23F6C-A1B2-4505-9E31-AB07866DEF77}" type="parTrans" cxnId="{CED07138-86B4-42E6-B981-A85336E4FF06}">
      <dgm:prSet/>
      <dgm:spPr/>
      <dgm:t>
        <a:bodyPr/>
        <a:lstStyle/>
        <a:p>
          <a:endParaRPr lang="en-US"/>
        </a:p>
      </dgm:t>
    </dgm:pt>
    <dgm:pt modelId="{B5516210-FA35-4F4E-BCD7-3FC620857211}" type="sibTrans" cxnId="{CED07138-86B4-42E6-B981-A85336E4FF06}">
      <dgm:prSet phldrT="01"/>
      <dgm:spPr/>
      <dgm:t>
        <a:bodyPr/>
        <a:lstStyle/>
        <a:p>
          <a:endParaRPr lang="en-US"/>
        </a:p>
      </dgm:t>
    </dgm:pt>
    <dgm:pt modelId="{D9AB767E-AFC4-49BD-9DA7-084EBE5DA469}">
      <dgm:prSet/>
      <dgm:spPr/>
      <dgm:t>
        <a:bodyPr/>
        <a:lstStyle/>
        <a:p>
          <a:pPr>
            <a:lnSpc>
              <a:spcPct val="100000"/>
            </a:lnSpc>
          </a:pPr>
          <a:r>
            <a:rPr lang="en-US" baseline="0" dirty="0"/>
            <a:t>Player performances from corresponding seasons are web scraped from basketball-reference.com.</a:t>
          </a:r>
          <a:endParaRPr lang="en-US" dirty="0"/>
        </a:p>
      </dgm:t>
    </dgm:pt>
    <dgm:pt modelId="{1525FD8E-E05A-4E4B-AB49-214A61D64ABB}" type="parTrans" cxnId="{0BB14FB2-B263-4B1B-9078-28B9599BC350}">
      <dgm:prSet/>
      <dgm:spPr/>
      <dgm:t>
        <a:bodyPr/>
        <a:lstStyle/>
        <a:p>
          <a:endParaRPr lang="en-US"/>
        </a:p>
      </dgm:t>
    </dgm:pt>
    <dgm:pt modelId="{EBB5473A-6B3F-405A-98EA-555DE986F8DC}" type="sibTrans" cxnId="{0BB14FB2-B263-4B1B-9078-28B9599BC350}">
      <dgm:prSet phldrT="02"/>
      <dgm:spPr/>
      <dgm:t>
        <a:bodyPr/>
        <a:lstStyle/>
        <a:p>
          <a:endParaRPr lang="en-US"/>
        </a:p>
      </dgm:t>
    </dgm:pt>
    <dgm:pt modelId="{19348C75-FF81-45CB-A571-D539AB31EE3F}">
      <dgm:prSet/>
      <dgm:spPr/>
      <dgm:t>
        <a:bodyPr/>
        <a:lstStyle/>
        <a:p>
          <a:pPr>
            <a:lnSpc>
              <a:spcPct val="100000"/>
            </a:lnSpc>
          </a:pPr>
          <a:r>
            <a:rPr lang="en-US" baseline="0" dirty="0"/>
            <a:t>The two datasets are joined based on the player-name field.</a:t>
          </a:r>
          <a:endParaRPr lang="en-US" dirty="0"/>
        </a:p>
      </dgm:t>
    </dgm:pt>
    <dgm:pt modelId="{9B00D82F-9C65-4860-B036-BF9739C9C90A}" type="parTrans" cxnId="{4A56F2CB-6292-49A1-87D7-8F4F58DB2E3F}">
      <dgm:prSet/>
      <dgm:spPr/>
      <dgm:t>
        <a:bodyPr/>
        <a:lstStyle/>
        <a:p>
          <a:endParaRPr lang="en-US"/>
        </a:p>
      </dgm:t>
    </dgm:pt>
    <dgm:pt modelId="{80E9E0C9-DC88-4AF2-B806-C12F38F3D33D}" type="sibTrans" cxnId="{4A56F2CB-6292-49A1-87D7-8F4F58DB2E3F}">
      <dgm:prSet phldrT="03"/>
      <dgm:spPr/>
      <dgm:t>
        <a:bodyPr/>
        <a:lstStyle/>
        <a:p>
          <a:endParaRPr lang="en-US"/>
        </a:p>
      </dgm:t>
    </dgm:pt>
    <dgm:pt modelId="{146F8751-7C0A-4ED3-8ECF-C35965F2F9A2}">
      <dgm:prSet/>
      <dgm:spPr/>
      <dgm:t>
        <a:bodyPr/>
        <a:lstStyle/>
        <a:p>
          <a:pPr>
            <a:lnSpc>
              <a:spcPct val="100000"/>
            </a:lnSpc>
          </a:pPr>
          <a:r>
            <a:rPr lang="en-US" baseline="0"/>
            <a:t>The combined data set is cleaned. </a:t>
          </a:r>
          <a:endParaRPr lang="en-US" dirty="0"/>
        </a:p>
      </dgm:t>
    </dgm:pt>
    <dgm:pt modelId="{77D2AAC0-CCBC-4EB7-BE84-FDBB638F07D3}" type="parTrans" cxnId="{28C748E7-5AC4-4EF4-BCEB-141E7281398B}">
      <dgm:prSet/>
      <dgm:spPr/>
      <dgm:t>
        <a:bodyPr/>
        <a:lstStyle/>
        <a:p>
          <a:endParaRPr lang="en-US"/>
        </a:p>
      </dgm:t>
    </dgm:pt>
    <dgm:pt modelId="{6A369DF2-C327-4BFF-8C8F-690A07A572E2}" type="sibTrans" cxnId="{28C748E7-5AC4-4EF4-BCEB-141E7281398B}">
      <dgm:prSet phldrT="04"/>
      <dgm:spPr/>
      <dgm:t>
        <a:bodyPr/>
        <a:lstStyle/>
        <a:p>
          <a:endParaRPr lang="en-US"/>
        </a:p>
      </dgm:t>
    </dgm:pt>
    <dgm:pt modelId="{674593F2-F304-45C9-B02F-69237CCF7C0E}" type="pres">
      <dgm:prSet presAssocID="{7D1BCD8C-F6A9-48FA-B25E-BDE3DCBE6463}" presName="root" presStyleCnt="0">
        <dgm:presLayoutVars>
          <dgm:dir/>
          <dgm:resizeHandles val="exact"/>
        </dgm:presLayoutVars>
      </dgm:prSet>
      <dgm:spPr/>
    </dgm:pt>
    <dgm:pt modelId="{040AA9D6-B1E2-42A5-B58D-DF2AD4976462}" type="pres">
      <dgm:prSet presAssocID="{0018614E-C268-43F1-9E3C-9654D08F0E44}" presName="compNode" presStyleCnt="0"/>
      <dgm:spPr/>
    </dgm:pt>
    <dgm:pt modelId="{89345296-DB96-4655-92C7-D0A7293645DE}" type="pres">
      <dgm:prSet presAssocID="{0018614E-C268-43F1-9E3C-9654D08F0E44}" presName="bgRect" presStyleLbl="bgShp" presStyleIdx="0" presStyleCnt="4"/>
      <dgm:spPr>
        <a:noFill/>
      </dgm:spPr>
    </dgm:pt>
    <dgm:pt modelId="{4F809C41-A65C-47B5-9D95-667A233C355D}" type="pres">
      <dgm:prSet presAssocID="{0018614E-C268-43F1-9E3C-9654D08F0E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uscular arm with solid fill"/>
        </a:ext>
      </dgm:extLst>
    </dgm:pt>
    <dgm:pt modelId="{F1FEA594-604F-4A3B-851A-856E40680C65}" type="pres">
      <dgm:prSet presAssocID="{0018614E-C268-43F1-9E3C-9654D08F0E44}" presName="spaceRect" presStyleCnt="0"/>
      <dgm:spPr/>
    </dgm:pt>
    <dgm:pt modelId="{C945E03E-9783-4EA9-848E-588E4DEAD309}" type="pres">
      <dgm:prSet presAssocID="{0018614E-C268-43F1-9E3C-9654D08F0E44}" presName="parTx" presStyleLbl="revTx" presStyleIdx="0" presStyleCnt="4">
        <dgm:presLayoutVars>
          <dgm:chMax val="0"/>
          <dgm:chPref val="0"/>
        </dgm:presLayoutVars>
      </dgm:prSet>
      <dgm:spPr/>
    </dgm:pt>
    <dgm:pt modelId="{EB2BA086-D35A-4F57-AEA3-7E71AEFB4754}" type="pres">
      <dgm:prSet presAssocID="{B5516210-FA35-4F4E-BCD7-3FC620857211}" presName="sibTrans" presStyleCnt="0"/>
      <dgm:spPr/>
    </dgm:pt>
    <dgm:pt modelId="{9491835E-070A-4B5C-9ECD-E42E5F4E0338}" type="pres">
      <dgm:prSet presAssocID="{D9AB767E-AFC4-49BD-9DA7-084EBE5DA469}" presName="compNode" presStyleCnt="0"/>
      <dgm:spPr/>
    </dgm:pt>
    <dgm:pt modelId="{CCEC5F96-3BC9-446B-99A7-24BC0772CB0B}" type="pres">
      <dgm:prSet presAssocID="{D9AB767E-AFC4-49BD-9DA7-084EBE5DA469}" presName="bgRect" presStyleLbl="bgShp" presStyleIdx="1" presStyleCnt="4"/>
      <dgm:spPr>
        <a:noFill/>
      </dgm:spPr>
    </dgm:pt>
    <dgm:pt modelId="{16DC3E5A-EE83-4424-8C13-BA813D38324B}" type="pres">
      <dgm:prSet presAssocID="{D9AB767E-AFC4-49BD-9DA7-084EBE5DA4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sketball with solid fill"/>
        </a:ext>
      </dgm:extLst>
    </dgm:pt>
    <dgm:pt modelId="{C5435262-68C3-4A09-A752-21F693E8A65A}" type="pres">
      <dgm:prSet presAssocID="{D9AB767E-AFC4-49BD-9DA7-084EBE5DA469}" presName="spaceRect" presStyleCnt="0"/>
      <dgm:spPr/>
    </dgm:pt>
    <dgm:pt modelId="{0AD513A4-F6F2-45E4-9D41-858591686DCD}" type="pres">
      <dgm:prSet presAssocID="{D9AB767E-AFC4-49BD-9DA7-084EBE5DA469}" presName="parTx" presStyleLbl="revTx" presStyleIdx="1" presStyleCnt="4">
        <dgm:presLayoutVars>
          <dgm:chMax val="0"/>
          <dgm:chPref val="0"/>
        </dgm:presLayoutVars>
      </dgm:prSet>
      <dgm:spPr/>
    </dgm:pt>
    <dgm:pt modelId="{44D1C18E-B0DA-4896-A8A8-D8F6D18BD292}" type="pres">
      <dgm:prSet presAssocID="{EBB5473A-6B3F-405A-98EA-555DE986F8DC}" presName="sibTrans" presStyleCnt="0"/>
      <dgm:spPr/>
    </dgm:pt>
    <dgm:pt modelId="{671C3FCB-D884-4453-ABBB-E20B59C21D58}" type="pres">
      <dgm:prSet presAssocID="{19348C75-FF81-45CB-A571-D539AB31EE3F}" presName="compNode" presStyleCnt="0"/>
      <dgm:spPr/>
    </dgm:pt>
    <dgm:pt modelId="{2704A274-C92C-460A-8C91-12FB5C024356}" type="pres">
      <dgm:prSet presAssocID="{19348C75-FF81-45CB-A571-D539AB31EE3F}" presName="bgRect" presStyleLbl="bgShp" presStyleIdx="2" presStyleCnt="4" custLinFactY="25197" custLinFactNeighborX="-65246" custLinFactNeighborY="100000"/>
      <dgm:spPr>
        <a:noFill/>
      </dgm:spPr>
    </dgm:pt>
    <dgm:pt modelId="{3D5F361E-4807-4655-9A86-BB658539CDFF}" type="pres">
      <dgm:prSet presAssocID="{19348C75-FF81-45CB-A571-D539AB31EE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Zipper with solid fill"/>
        </a:ext>
      </dgm:extLst>
    </dgm:pt>
    <dgm:pt modelId="{34509032-8281-4B9D-A869-6C1029E5E717}" type="pres">
      <dgm:prSet presAssocID="{19348C75-FF81-45CB-A571-D539AB31EE3F}" presName="spaceRect" presStyleCnt="0"/>
      <dgm:spPr/>
    </dgm:pt>
    <dgm:pt modelId="{723BC814-D6A9-40B0-9C7F-774746798745}" type="pres">
      <dgm:prSet presAssocID="{19348C75-FF81-45CB-A571-D539AB31EE3F}" presName="parTx" presStyleLbl="revTx" presStyleIdx="2" presStyleCnt="4">
        <dgm:presLayoutVars>
          <dgm:chMax val="0"/>
          <dgm:chPref val="0"/>
        </dgm:presLayoutVars>
      </dgm:prSet>
      <dgm:spPr/>
    </dgm:pt>
    <dgm:pt modelId="{B9E9E981-4540-4209-9B1F-084A7DAAF11C}" type="pres">
      <dgm:prSet presAssocID="{80E9E0C9-DC88-4AF2-B806-C12F38F3D33D}" presName="sibTrans" presStyleCnt="0"/>
      <dgm:spPr/>
    </dgm:pt>
    <dgm:pt modelId="{AE1D6739-5991-4482-9B7A-8D4FF95B0B87}" type="pres">
      <dgm:prSet presAssocID="{146F8751-7C0A-4ED3-8ECF-C35965F2F9A2}" presName="compNode" presStyleCnt="0"/>
      <dgm:spPr/>
    </dgm:pt>
    <dgm:pt modelId="{142503D5-FA2E-462C-B009-29B435682646}" type="pres">
      <dgm:prSet presAssocID="{146F8751-7C0A-4ED3-8ECF-C35965F2F9A2}" presName="bgRect" presStyleLbl="bgShp" presStyleIdx="3" presStyleCnt="4"/>
      <dgm:spPr>
        <a:noFill/>
      </dgm:spPr>
    </dgm:pt>
    <dgm:pt modelId="{B2D27A21-4BA2-4C8A-B3AE-DDF34D6F28DF}" type="pres">
      <dgm:prSet presAssocID="{146F8751-7C0A-4ED3-8ECF-C35965F2F9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p and bucket with solid fill"/>
        </a:ext>
      </dgm:extLst>
    </dgm:pt>
    <dgm:pt modelId="{F5F26CC8-39A3-46F1-BC6B-7913F218C84B}" type="pres">
      <dgm:prSet presAssocID="{146F8751-7C0A-4ED3-8ECF-C35965F2F9A2}" presName="spaceRect" presStyleCnt="0"/>
      <dgm:spPr/>
    </dgm:pt>
    <dgm:pt modelId="{681AAE8B-9850-4595-90D7-AD797FA408F6}" type="pres">
      <dgm:prSet presAssocID="{146F8751-7C0A-4ED3-8ECF-C35965F2F9A2}" presName="parTx" presStyleLbl="revTx" presStyleIdx="3" presStyleCnt="4">
        <dgm:presLayoutVars>
          <dgm:chMax val="0"/>
          <dgm:chPref val="0"/>
        </dgm:presLayoutVars>
      </dgm:prSet>
      <dgm:spPr/>
    </dgm:pt>
  </dgm:ptLst>
  <dgm:cxnLst>
    <dgm:cxn modelId="{6E072314-FC08-43AE-B755-B7AD7ECCED75}" type="presOf" srcId="{19348C75-FF81-45CB-A571-D539AB31EE3F}" destId="{723BC814-D6A9-40B0-9C7F-774746798745}" srcOrd="0" destOrd="0" presId="urn:microsoft.com/office/officeart/2018/2/layout/IconVerticalSolidList"/>
    <dgm:cxn modelId="{CED07138-86B4-42E6-B981-A85336E4FF06}" srcId="{7D1BCD8C-F6A9-48FA-B25E-BDE3DCBE6463}" destId="{0018614E-C268-43F1-9E3C-9654D08F0E44}" srcOrd="0" destOrd="0" parTransId="{08A23F6C-A1B2-4505-9E31-AB07866DEF77}" sibTransId="{B5516210-FA35-4F4E-BCD7-3FC620857211}"/>
    <dgm:cxn modelId="{95B24769-456D-47DD-861D-988C0AF6F6CB}" type="presOf" srcId="{146F8751-7C0A-4ED3-8ECF-C35965F2F9A2}" destId="{681AAE8B-9850-4595-90D7-AD797FA408F6}" srcOrd="0" destOrd="0" presId="urn:microsoft.com/office/officeart/2018/2/layout/IconVerticalSolidList"/>
    <dgm:cxn modelId="{FD41297D-3B9B-4A4F-8451-C35C0D2C8379}" type="presOf" srcId="{7D1BCD8C-F6A9-48FA-B25E-BDE3DCBE6463}" destId="{674593F2-F304-45C9-B02F-69237CCF7C0E}" srcOrd="0" destOrd="0" presId="urn:microsoft.com/office/officeart/2018/2/layout/IconVerticalSolidList"/>
    <dgm:cxn modelId="{7F9DD37E-7980-4C61-B727-BEA04C2F0C78}" type="presOf" srcId="{D9AB767E-AFC4-49BD-9DA7-084EBE5DA469}" destId="{0AD513A4-F6F2-45E4-9D41-858591686DCD}" srcOrd="0" destOrd="0" presId="urn:microsoft.com/office/officeart/2018/2/layout/IconVerticalSolidList"/>
    <dgm:cxn modelId="{0BB14FB2-B263-4B1B-9078-28B9599BC350}" srcId="{7D1BCD8C-F6A9-48FA-B25E-BDE3DCBE6463}" destId="{D9AB767E-AFC4-49BD-9DA7-084EBE5DA469}" srcOrd="1" destOrd="0" parTransId="{1525FD8E-E05A-4E4B-AB49-214A61D64ABB}" sibTransId="{EBB5473A-6B3F-405A-98EA-555DE986F8DC}"/>
    <dgm:cxn modelId="{7E249FB8-35AC-40E5-9D0F-1FDC50E97124}" type="presOf" srcId="{0018614E-C268-43F1-9E3C-9654D08F0E44}" destId="{C945E03E-9783-4EA9-848E-588E4DEAD309}" srcOrd="0" destOrd="0" presId="urn:microsoft.com/office/officeart/2018/2/layout/IconVerticalSolidList"/>
    <dgm:cxn modelId="{4A56F2CB-6292-49A1-87D7-8F4F58DB2E3F}" srcId="{7D1BCD8C-F6A9-48FA-B25E-BDE3DCBE6463}" destId="{19348C75-FF81-45CB-A571-D539AB31EE3F}" srcOrd="2" destOrd="0" parTransId="{9B00D82F-9C65-4860-B036-BF9739C9C90A}" sibTransId="{80E9E0C9-DC88-4AF2-B806-C12F38F3D33D}"/>
    <dgm:cxn modelId="{28C748E7-5AC4-4EF4-BCEB-141E7281398B}" srcId="{7D1BCD8C-F6A9-48FA-B25E-BDE3DCBE6463}" destId="{146F8751-7C0A-4ED3-8ECF-C35965F2F9A2}" srcOrd="3" destOrd="0" parTransId="{77D2AAC0-CCBC-4EB7-BE84-FDBB638F07D3}" sibTransId="{6A369DF2-C327-4BFF-8C8F-690A07A572E2}"/>
    <dgm:cxn modelId="{6CAA229F-20C4-4C71-B389-665528C3EB16}" type="presParOf" srcId="{674593F2-F304-45C9-B02F-69237CCF7C0E}" destId="{040AA9D6-B1E2-42A5-B58D-DF2AD4976462}" srcOrd="0" destOrd="0" presId="urn:microsoft.com/office/officeart/2018/2/layout/IconVerticalSolidList"/>
    <dgm:cxn modelId="{03FBC54A-05CF-45C0-8CD4-69B84769589E}" type="presParOf" srcId="{040AA9D6-B1E2-42A5-B58D-DF2AD4976462}" destId="{89345296-DB96-4655-92C7-D0A7293645DE}" srcOrd="0" destOrd="0" presId="urn:microsoft.com/office/officeart/2018/2/layout/IconVerticalSolidList"/>
    <dgm:cxn modelId="{2DACBCDD-3002-4673-922C-209D4511A8FD}" type="presParOf" srcId="{040AA9D6-B1E2-42A5-B58D-DF2AD4976462}" destId="{4F809C41-A65C-47B5-9D95-667A233C355D}" srcOrd="1" destOrd="0" presId="urn:microsoft.com/office/officeart/2018/2/layout/IconVerticalSolidList"/>
    <dgm:cxn modelId="{3E12EF7C-D9B9-484D-819D-2C9272E96358}" type="presParOf" srcId="{040AA9D6-B1E2-42A5-B58D-DF2AD4976462}" destId="{F1FEA594-604F-4A3B-851A-856E40680C65}" srcOrd="2" destOrd="0" presId="urn:microsoft.com/office/officeart/2018/2/layout/IconVerticalSolidList"/>
    <dgm:cxn modelId="{12908120-EDE7-46C2-8F83-B907E3BA8EAD}" type="presParOf" srcId="{040AA9D6-B1E2-42A5-B58D-DF2AD4976462}" destId="{C945E03E-9783-4EA9-848E-588E4DEAD309}" srcOrd="3" destOrd="0" presId="urn:microsoft.com/office/officeart/2018/2/layout/IconVerticalSolidList"/>
    <dgm:cxn modelId="{0E62DBB4-3E81-4A2B-A28A-2400D5F0C39B}" type="presParOf" srcId="{674593F2-F304-45C9-B02F-69237CCF7C0E}" destId="{EB2BA086-D35A-4F57-AEA3-7E71AEFB4754}" srcOrd="1" destOrd="0" presId="urn:microsoft.com/office/officeart/2018/2/layout/IconVerticalSolidList"/>
    <dgm:cxn modelId="{2599AADC-0145-4232-800C-E8D6AD554A92}" type="presParOf" srcId="{674593F2-F304-45C9-B02F-69237CCF7C0E}" destId="{9491835E-070A-4B5C-9ECD-E42E5F4E0338}" srcOrd="2" destOrd="0" presId="urn:microsoft.com/office/officeart/2018/2/layout/IconVerticalSolidList"/>
    <dgm:cxn modelId="{3022283C-9A22-4524-AF13-BB0ECA1C21D4}" type="presParOf" srcId="{9491835E-070A-4B5C-9ECD-E42E5F4E0338}" destId="{CCEC5F96-3BC9-446B-99A7-24BC0772CB0B}" srcOrd="0" destOrd="0" presId="urn:microsoft.com/office/officeart/2018/2/layout/IconVerticalSolidList"/>
    <dgm:cxn modelId="{87264E3D-1572-432D-B4EB-5FB5AFF7FA2F}" type="presParOf" srcId="{9491835E-070A-4B5C-9ECD-E42E5F4E0338}" destId="{16DC3E5A-EE83-4424-8C13-BA813D38324B}" srcOrd="1" destOrd="0" presId="urn:microsoft.com/office/officeart/2018/2/layout/IconVerticalSolidList"/>
    <dgm:cxn modelId="{31B89ADD-1EE1-4C87-9B6F-DBABE53F7582}" type="presParOf" srcId="{9491835E-070A-4B5C-9ECD-E42E5F4E0338}" destId="{C5435262-68C3-4A09-A752-21F693E8A65A}" srcOrd="2" destOrd="0" presId="urn:microsoft.com/office/officeart/2018/2/layout/IconVerticalSolidList"/>
    <dgm:cxn modelId="{E8D32997-B1DC-4D83-9639-40B19416482F}" type="presParOf" srcId="{9491835E-070A-4B5C-9ECD-E42E5F4E0338}" destId="{0AD513A4-F6F2-45E4-9D41-858591686DCD}" srcOrd="3" destOrd="0" presId="urn:microsoft.com/office/officeart/2018/2/layout/IconVerticalSolidList"/>
    <dgm:cxn modelId="{6298C304-69F6-440A-B85D-057D5893A72A}" type="presParOf" srcId="{674593F2-F304-45C9-B02F-69237CCF7C0E}" destId="{44D1C18E-B0DA-4896-A8A8-D8F6D18BD292}" srcOrd="3" destOrd="0" presId="urn:microsoft.com/office/officeart/2018/2/layout/IconVerticalSolidList"/>
    <dgm:cxn modelId="{DD205D38-508D-4345-8B55-D854A0B512A0}" type="presParOf" srcId="{674593F2-F304-45C9-B02F-69237CCF7C0E}" destId="{671C3FCB-D884-4453-ABBB-E20B59C21D58}" srcOrd="4" destOrd="0" presId="urn:microsoft.com/office/officeart/2018/2/layout/IconVerticalSolidList"/>
    <dgm:cxn modelId="{E968E4FE-0DAD-4260-85A8-9594C7E1352B}" type="presParOf" srcId="{671C3FCB-D884-4453-ABBB-E20B59C21D58}" destId="{2704A274-C92C-460A-8C91-12FB5C024356}" srcOrd="0" destOrd="0" presId="urn:microsoft.com/office/officeart/2018/2/layout/IconVerticalSolidList"/>
    <dgm:cxn modelId="{AE4230B6-982A-452F-8BDE-F454C8ACE515}" type="presParOf" srcId="{671C3FCB-D884-4453-ABBB-E20B59C21D58}" destId="{3D5F361E-4807-4655-9A86-BB658539CDFF}" srcOrd="1" destOrd="0" presId="urn:microsoft.com/office/officeart/2018/2/layout/IconVerticalSolidList"/>
    <dgm:cxn modelId="{0DEE86AC-221E-4DE8-9912-238753581AA7}" type="presParOf" srcId="{671C3FCB-D884-4453-ABBB-E20B59C21D58}" destId="{34509032-8281-4B9D-A869-6C1029E5E717}" srcOrd="2" destOrd="0" presId="urn:microsoft.com/office/officeart/2018/2/layout/IconVerticalSolidList"/>
    <dgm:cxn modelId="{8507BC4B-01CC-404F-8916-1D4DEB03F144}" type="presParOf" srcId="{671C3FCB-D884-4453-ABBB-E20B59C21D58}" destId="{723BC814-D6A9-40B0-9C7F-774746798745}" srcOrd="3" destOrd="0" presId="urn:microsoft.com/office/officeart/2018/2/layout/IconVerticalSolidList"/>
    <dgm:cxn modelId="{5D437087-C25E-42B1-AA7F-F1BD6245542B}" type="presParOf" srcId="{674593F2-F304-45C9-B02F-69237CCF7C0E}" destId="{B9E9E981-4540-4209-9B1F-084A7DAAF11C}" srcOrd="5" destOrd="0" presId="urn:microsoft.com/office/officeart/2018/2/layout/IconVerticalSolidList"/>
    <dgm:cxn modelId="{E11D9E72-223A-41E6-BD6F-03AF6824096D}" type="presParOf" srcId="{674593F2-F304-45C9-B02F-69237CCF7C0E}" destId="{AE1D6739-5991-4482-9B7A-8D4FF95B0B87}" srcOrd="6" destOrd="0" presId="urn:microsoft.com/office/officeart/2018/2/layout/IconVerticalSolidList"/>
    <dgm:cxn modelId="{FE2EDF82-589A-4930-8034-43CECDA51B99}" type="presParOf" srcId="{AE1D6739-5991-4482-9B7A-8D4FF95B0B87}" destId="{142503D5-FA2E-462C-B009-29B435682646}" srcOrd="0" destOrd="0" presId="urn:microsoft.com/office/officeart/2018/2/layout/IconVerticalSolidList"/>
    <dgm:cxn modelId="{CC165299-EE4A-4867-B8A8-A7B0EFACC980}" type="presParOf" srcId="{AE1D6739-5991-4482-9B7A-8D4FF95B0B87}" destId="{B2D27A21-4BA2-4C8A-B3AE-DDF34D6F28DF}" srcOrd="1" destOrd="0" presId="urn:microsoft.com/office/officeart/2018/2/layout/IconVerticalSolidList"/>
    <dgm:cxn modelId="{909478F9-45CF-40A1-B548-2533D3EC5218}" type="presParOf" srcId="{AE1D6739-5991-4482-9B7A-8D4FF95B0B87}" destId="{F5F26CC8-39A3-46F1-BC6B-7913F218C84B}" srcOrd="2" destOrd="0" presId="urn:microsoft.com/office/officeart/2018/2/layout/IconVerticalSolidList"/>
    <dgm:cxn modelId="{E7286B65-0C74-4AC3-9868-2D925F44B757}" type="presParOf" srcId="{AE1D6739-5991-4482-9B7A-8D4FF95B0B87}" destId="{681AAE8B-9850-4595-90D7-AD797FA408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D4E489-2E6B-4C84-9E28-6BFB2E61A161}"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5CBBADB6-4B6B-4725-AB7D-E87A14794F98}">
      <dgm:prSet/>
      <dgm:spPr/>
      <dgm:t>
        <a:bodyPr/>
        <a:lstStyle/>
        <a:p>
          <a:r>
            <a:rPr lang="en-US" dirty="0"/>
            <a:t>One model per position: Lasso regression was performed as variable-selection method. Non-zero coefficients were fed into a regular multiple linear regression model. </a:t>
          </a:r>
        </a:p>
      </dgm:t>
    </dgm:pt>
    <dgm:pt modelId="{01A1A8A5-AEF8-4515-BCF9-1519082DD373}" type="parTrans" cxnId="{575CC0CC-0EBB-414B-AD75-2BE70C89BFA3}">
      <dgm:prSet/>
      <dgm:spPr/>
      <dgm:t>
        <a:bodyPr/>
        <a:lstStyle/>
        <a:p>
          <a:endParaRPr lang="en-US"/>
        </a:p>
      </dgm:t>
    </dgm:pt>
    <dgm:pt modelId="{0FEE63D0-CEDE-4EDD-BA3F-F0088E34368F}" type="sibTrans" cxnId="{575CC0CC-0EBB-414B-AD75-2BE70C89BFA3}">
      <dgm:prSet phldrT="01" phldr="0"/>
      <dgm:spPr/>
      <dgm:t>
        <a:bodyPr/>
        <a:lstStyle/>
        <a:p>
          <a:r>
            <a:rPr lang="en-US"/>
            <a:t>01</a:t>
          </a:r>
        </a:p>
      </dgm:t>
    </dgm:pt>
    <dgm:pt modelId="{B561F0C7-00DC-45C9-8FED-005E40C0DD14}">
      <dgm:prSet/>
      <dgm:spPr/>
      <dgm:t>
        <a:bodyPr/>
        <a:lstStyle/>
        <a:p>
          <a:r>
            <a:rPr lang="en-US" dirty="0"/>
            <a:t>Separate models, one for each position: Ridge regression was performed</a:t>
          </a:r>
        </a:p>
      </dgm:t>
    </dgm:pt>
    <dgm:pt modelId="{8F91391A-C136-4637-80C2-B395E47425EC}" type="parTrans" cxnId="{9FB044C4-5135-4E0E-9A2E-FE53A73F40CF}">
      <dgm:prSet/>
      <dgm:spPr/>
      <dgm:t>
        <a:bodyPr/>
        <a:lstStyle/>
        <a:p>
          <a:endParaRPr lang="en-US"/>
        </a:p>
      </dgm:t>
    </dgm:pt>
    <dgm:pt modelId="{C904AFB7-9507-4E67-A645-584B106D86A2}" type="sibTrans" cxnId="{9FB044C4-5135-4E0E-9A2E-FE53A73F40CF}">
      <dgm:prSet phldrT="02" phldr="0"/>
      <dgm:spPr/>
      <dgm:t>
        <a:bodyPr/>
        <a:lstStyle/>
        <a:p>
          <a:r>
            <a:rPr lang="en-US"/>
            <a:t>02</a:t>
          </a:r>
        </a:p>
      </dgm:t>
    </dgm:pt>
    <dgm:pt modelId="{8C3A3130-8EB2-495D-9D31-06B7B16A490B}">
      <dgm:prSet/>
      <dgm:spPr/>
      <dgm:t>
        <a:bodyPr/>
        <a:lstStyle/>
        <a:p>
          <a:r>
            <a:rPr lang="en-US" dirty="0"/>
            <a:t>One model for all:  multiple machine learning regression algorithms were performed. </a:t>
          </a:r>
        </a:p>
      </dgm:t>
    </dgm:pt>
    <dgm:pt modelId="{80BE66D6-517A-4EBA-B4B1-E182A092AA38}" type="parTrans" cxnId="{9CB130A2-7177-4F8A-B715-DFE97433F36F}">
      <dgm:prSet/>
      <dgm:spPr/>
      <dgm:t>
        <a:bodyPr/>
        <a:lstStyle/>
        <a:p>
          <a:endParaRPr lang="en-US"/>
        </a:p>
      </dgm:t>
    </dgm:pt>
    <dgm:pt modelId="{3BB32302-2140-4146-AC7B-B2DCC5E46DDC}" type="sibTrans" cxnId="{9CB130A2-7177-4F8A-B715-DFE97433F36F}">
      <dgm:prSet phldrT="03" phldr="0"/>
      <dgm:spPr/>
      <dgm:t>
        <a:bodyPr/>
        <a:lstStyle/>
        <a:p>
          <a:r>
            <a:rPr lang="en-US"/>
            <a:t>03</a:t>
          </a:r>
        </a:p>
      </dgm:t>
    </dgm:pt>
    <dgm:pt modelId="{1CC90063-1C16-4B25-BD44-4C53958A94FC}" type="pres">
      <dgm:prSet presAssocID="{92D4E489-2E6B-4C84-9E28-6BFB2E61A161}" presName="Name0" presStyleCnt="0">
        <dgm:presLayoutVars>
          <dgm:animLvl val="lvl"/>
          <dgm:resizeHandles val="exact"/>
        </dgm:presLayoutVars>
      </dgm:prSet>
      <dgm:spPr/>
    </dgm:pt>
    <dgm:pt modelId="{A1FFD592-6615-4B6B-8F69-E1A825C85117}" type="pres">
      <dgm:prSet presAssocID="{5CBBADB6-4B6B-4725-AB7D-E87A14794F98}" presName="compositeNode" presStyleCnt="0">
        <dgm:presLayoutVars>
          <dgm:bulletEnabled val="1"/>
        </dgm:presLayoutVars>
      </dgm:prSet>
      <dgm:spPr/>
    </dgm:pt>
    <dgm:pt modelId="{92935BD8-36E4-415A-B6E0-2FE682A6FBAF}" type="pres">
      <dgm:prSet presAssocID="{5CBBADB6-4B6B-4725-AB7D-E87A14794F98}" presName="bgRect" presStyleLbl="alignNode1" presStyleIdx="0" presStyleCnt="3"/>
      <dgm:spPr/>
    </dgm:pt>
    <dgm:pt modelId="{B0921205-A946-4A39-88F9-41589EF953BE}" type="pres">
      <dgm:prSet presAssocID="{0FEE63D0-CEDE-4EDD-BA3F-F0088E34368F}" presName="sibTransNodeRect" presStyleLbl="alignNode1" presStyleIdx="0" presStyleCnt="3">
        <dgm:presLayoutVars>
          <dgm:chMax val="0"/>
          <dgm:bulletEnabled val="1"/>
        </dgm:presLayoutVars>
      </dgm:prSet>
      <dgm:spPr/>
    </dgm:pt>
    <dgm:pt modelId="{A6E93382-140E-494E-9E61-F4F9BCC68067}" type="pres">
      <dgm:prSet presAssocID="{5CBBADB6-4B6B-4725-AB7D-E87A14794F98}" presName="nodeRect" presStyleLbl="alignNode1" presStyleIdx="0" presStyleCnt="3">
        <dgm:presLayoutVars>
          <dgm:bulletEnabled val="1"/>
        </dgm:presLayoutVars>
      </dgm:prSet>
      <dgm:spPr/>
    </dgm:pt>
    <dgm:pt modelId="{4C82A7D4-05DF-433A-83F5-3D0CDE6FBA47}" type="pres">
      <dgm:prSet presAssocID="{0FEE63D0-CEDE-4EDD-BA3F-F0088E34368F}" presName="sibTrans" presStyleCnt="0"/>
      <dgm:spPr/>
    </dgm:pt>
    <dgm:pt modelId="{4F071014-C6F8-493B-9393-6DE886A77E87}" type="pres">
      <dgm:prSet presAssocID="{B561F0C7-00DC-45C9-8FED-005E40C0DD14}" presName="compositeNode" presStyleCnt="0">
        <dgm:presLayoutVars>
          <dgm:bulletEnabled val="1"/>
        </dgm:presLayoutVars>
      </dgm:prSet>
      <dgm:spPr/>
    </dgm:pt>
    <dgm:pt modelId="{DF6F03AC-13A5-489C-9A83-365F3715550C}" type="pres">
      <dgm:prSet presAssocID="{B561F0C7-00DC-45C9-8FED-005E40C0DD14}" presName="bgRect" presStyleLbl="alignNode1" presStyleIdx="1" presStyleCnt="3"/>
      <dgm:spPr/>
    </dgm:pt>
    <dgm:pt modelId="{8CAD6EE3-E349-4A61-BC78-7B7ACBF3A144}" type="pres">
      <dgm:prSet presAssocID="{C904AFB7-9507-4E67-A645-584B106D86A2}" presName="sibTransNodeRect" presStyleLbl="alignNode1" presStyleIdx="1" presStyleCnt="3">
        <dgm:presLayoutVars>
          <dgm:chMax val="0"/>
          <dgm:bulletEnabled val="1"/>
        </dgm:presLayoutVars>
      </dgm:prSet>
      <dgm:spPr/>
    </dgm:pt>
    <dgm:pt modelId="{695E153D-F497-463D-8E1F-157F18BAC241}" type="pres">
      <dgm:prSet presAssocID="{B561F0C7-00DC-45C9-8FED-005E40C0DD14}" presName="nodeRect" presStyleLbl="alignNode1" presStyleIdx="1" presStyleCnt="3">
        <dgm:presLayoutVars>
          <dgm:bulletEnabled val="1"/>
        </dgm:presLayoutVars>
      </dgm:prSet>
      <dgm:spPr/>
    </dgm:pt>
    <dgm:pt modelId="{2A14EE2C-6CF1-4972-B88D-C8455F5B7B3F}" type="pres">
      <dgm:prSet presAssocID="{C904AFB7-9507-4E67-A645-584B106D86A2}" presName="sibTrans" presStyleCnt="0"/>
      <dgm:spPr/>
    </dgm:pt>
    <dgm:pt modelId="{54D16948-E333-46B2-B582-5332F75A4BB7}" type="pres">
      <dgm:prSet presAssocID="{8C3A3130-8EB2-495D-9D31-06B7B16A490B}" presName="compositeNode" presStyleCnt="0">
        <dgm:presLayoutVars>
          <dgm:bulletEnabled val="1"/>
        </dgm:presLayoutVars>
      </dgm:prSet>
      <dgm:spPr/>
    </dgm:pt>
    <dgm:pt modelId="{0C531BDA-C505-4811-B0ED-FF7527854E40}" type="pres">
      <dgm:prSet presAssocID="{8C3A3130-8EB2-495D-9D31-06B7B16A490B}" presName="bgRect" presStyleLbl="alignNode1" presStyleIdx="2" presStyleCnt="3"/>
      <dgm:spPr/>
    </dgm:pt>
    <dgm:pt modelId="{1D957AE5-8DF5-44D9-BE53-753606A76A8C}" type="pres">
      <dgm:prSet presAssocID="{3BB32302-2140-4146-AC7B-B2DCC5E46DDC}" presName="sibTransNodeRect" presStyleLbl="alignNode1" presStyleIdx="2" presStyleCnt="3">
        <dgm:presLayoutVars>
          <dgm:chMax val="0"/>
          <dgm:bulletEnabled val="1"/>
        </dgm:presLayoutVars>
      </dgm:prSet>
      <dgm:spPr/>
    </dgm:pt>
    <dgm:pt modelId="{37AB071B-E3BC-4359-939D-AD8DF0A63710}" type="pres">
      <dgm:prSet presAssocID="{8C3A3130-8EB2-495D-9D31-06B7B16A490B}" presName="nodeRect" presStyleLbl="alignNode1" presStyleIdx="2" presStyleCnt="3">
        <dgm:presLayoutVars>
          <dgm:bulletEnabled val="1"/>
        </dgm:presLayoutVars>
      </dgm:prSet>
      <dgm:spPr/>
    </dgm:pt>
  </dgm:ptLst>
  <dgm:cxnLst>
    <dgm:cxn modelId="{FA7F1B1F-11CE-48D1-AD47-B8211A019CAE}" type="presOf" srcId="{8C3A3130-8EB2-495D-9D31-06B7B16A490B}" destId="{37AB071B-E3BC-4359-939D-AD8DF0A63710}" srcOrd="1" destOrd="0" presId="urn:microsoft.com/office/officeart/2016/7/layout/LinearBlockProcessNumbered"/>
    <dgm:cxn modelId="{6589A033-633F-4616-8FB1-6D57051C8047}" type="presOf" srcId="{B561F0C7-00DC-45C9-8FED-005E40C0DD14}" destId="{DF6F03AC-13A5-489C-9A83-365F3715550C}" srcOrd="0" destOrd="0" presId="urn:microsoft.com/office/officeart/2016/7/layout/LinearBlockProcessNumbered"/>
    <dgm:cxn modelId="{BDD16D39-3F0B-4618-8FDB-1F6E9FD8FC5E}" type="presOf" srcId="{5CBBADB6-4B6B-4725-AB7D-E87A14794F98}" destId="{92935BD8-36E4-415A-B6E0-2FE682A6FBAF}" srcOrd="0" destOrd="0" presId="urn:microsoft.com/office/officeart/2016/7/layout/LinearBlockProcessNumbered"/>
    <dgm:cxn modelId="{1F3C2067-CBDF-40D9-84D1-0E1CB3C4AF14}" type="presOf" srcId="{92D4E489-2E6B-4C84-9E28-6BFB2E61A161}" destId="{1CC90063-1C16-4B25-BD44-4C53958A94FC}" srcOrd="0" destOrd="0" presId="urn:microsoft.com/office/officeart/2016/7/layout/LinearBlockProcessNumbered"/>
    <dgm:cxn modelId="{D7C17B6E-6DF8-40CC-8674-567C4FB312AB}" type="presOf" srcId="{3BB32302-2140-4146-AC7B-B2DCC5E46DDC}" destId="{1D957AE5-8DF5-44D9-BE53-753606A76A8C}" srcOrd="0" destOrd="0" presId="urn:microsoft.com/office/officeart/2016/7/layout/LinearBlockProcessNumbered"/>
    <dgm:cxn modelId="{9CB130A2-7177-4F8A-B715-DFE97433F36F}" srcId="{92D4E489-2E6B-4C84-9E28-6BFB2E61A161}" destId="{8C3A3130-8EB2-495D-9D31-06B7B16A490B}" srcOrd="2" destOrd="0" parTransId="{80BE66D6-517A-4EBA-B4B1-E182A092AA38}" sibTransId="{3BB32302-2140-4146-AC7B-B2DCC5E46DDC}"/>
    <dgm:cxn modelId="{9FB044C4-5135-4E0E-9A2E-FE53A73F40CF}" srcId="{92D4E489-2E6B-4C84-9E28-6BFB2E61A161}" destId="{B561F0C7-00DC-45C9-8FED-005E40C0DD14}" srcOrd="1" destOrd="0" parTransId="{8F91391A-C136-4637-80C2-B395E47425EC}" sibTransId="{C904AFB7-9507-4E67-A645-584B106D86A2}"/>
    <dgm:cxn modelId="{575CC0CC-0EBB-414B-AD75-2BE70C89BFA3}" srcId="{92D4E489-2E6B-4C84-9E28-6BFB2E61A161}" destId="{5CBBADB6-4B6B-4725-AB7D-E87A14794F98}" srcOrd="0" destOrd="0" parTransId="{01A1A8A5-AEF8-4515-BCF9-1519082DD373}" sibTransId="{0FEE63D0-CEDE-4EDD-BA3F-F0088E34368F}"/>
    <dgm:cxn modelId="{5DB3B0D8-18E0-40DB-A564-0EC9A4E21079}" type="presOf" srcId="{0FEE63D0-CEDE-4EDD-BA3F-F0088E34368F}" destId="{B0921205-A946-4A39-88F9-41589EF953BE}" srcOrd="0" destOrd="0" presId="urn:microsoft.com/office/officeart/2016/7/layout/LinearBlockProcessNumbered"/>
    <dgm:cxn modelId="{6CA13CDB-88B7-4E36-A1BC-61E91A0FE1A8}" type="presOf" srcId="{8C3A3130-8EB2-495D-9D31-06B7B16A490B}" destId="{0C531BDA-C505-4811-B0ED-FF7527854E40}" srcOrd="0" destOrd="0" presId="urn:microsoft.com/office/officeart/2016/7/layout/LinearBlockProcessNumbered"/>
    <dgm:cxn modelId="{39E2DBDE-50CF-4E88-BCD0-FB78F424502B}" type="presOf" srcId="{5CBBADB6-4B6B-4725-AB7D-E87A14794F98}" destId="{A6E93382-140E-494E-9E61-F4F9BCC68067}" srcOrd="1" destOrd="0" presId="urn:microsoft.com/office/officeart/2016/7/layout/LinearBlockProcessNumbered"/>
    <dgm:cxn modelId="{FEC619F8-DBA6-4B8A-977D-227DAEC0ECF5}" type="presOf" srcId="{C904AFB7-9507-4E67-A645-584B106D86A2}" destId="{8CAD6EE3-E349-4A61-BC78-7B7ACBF3A144}" srcOrd="0" destOrd="0" presId="urn:microsoft.com/office/officeart/2016/7/layout/LinearBlockProcessNumbered"/>
    <dgm:cxn modelId="{F78861FC-2350-4A72-9100-3AE9FAA6E886}" type="presOf" srcId="{B561F0C7-00DC-45C9-8FED-005E40C0DD14}" destId="{695E153D-F497-463D-8E1F-157F18BAC241}" srcOrd="1" destOrd="0" presId="urn:microsoft.com/office/officeart/2016/7/layout/LinearBlockProcessNumbered"/>
    <dgm:cxn modelId="{444B3C3D-8E07-4D23-9C39-4E334E9E29A4}" type="presParOf" srcId="{1CC90063-1C16-4B25-BD44-4C53958A94FC}" destId="{A1FFD592-6615-4B6B-8F69-E1A825C85117}" srcOrd="0" destOrd="0" presId="urn:microsoft.com/office/officeart/2016/7/layout/LinearBlockProcessNumbered"/>
    <dgm:cxn modelId="{CC235C45-5062-471E-9258-5251D75E3E55}" type="presParOf" srcId="{A1FFD592-6615-4B6B-8F69-E1A825C85117}" destId="{92935BD8-36E4-415A-B6E0-2FE682A6FBAF}" srcOrd="0" destOrd="0" presId="urn:microsoft.com/office/officeart/2016/7/layout/LinearBlockProcessNumbered"/>
    <dgm:cxn modelId="{1970EBC2-073C-401D-93A7-CB942D78B848}" type="presParOf" srcId="{A1FFD592-6615-4B6B-8F69-E1A825C85117}" destId="{B0921205-A946-4A39-88F9-41589EF953BE}" srcOrd="1" destOrd="0" presId="urn:microsoft.com/office/officeart/2016/7/layout/LinearBlockProcessNumbered"/>
    <dgm:cxn modelId="{F83018AA-7C6D-49D9-8747-AEBDB1EBB518}" type="presParOf" srcId="{A1FFD592-6615-4B6B-8F69-E1A825C85117}" destId="{A6E93382-140E-494E-9E61-F4F9BCC68067}" srcOrd="2" destOrd="0" presId="urn:microsoft.com/office/officeart/2016/7/layout/LinearBlockProcessNumbered"/>
    <dgm:cxn modelId="{28148073-7C03-4C14-9D4F-D9C4AC24CA9B}" type="presParOf" srcId="{1CC90063-1C16-4B25-BD44-4C53958A94FC}" destId="{4C82A7D4-05DF-433A-83F5-3D0CDE6FBA47}" srcOrd="1" destOrd="0" presId="urn:microsoft.com/office/officeart/2016/7/layout/LinearBlockProcessNumbered"/>
    <dgm:cxn modelId="{EDB5D0AB-32D0-4BDC-90B6-FB6AADED8ADF}" type="presParOf" srcId="{1CC90063-1C16-4B25-BD44-4C53958A94FC}" destId="{4F071014-C6F8-493B-9393-6DE886A77E87}" srcOrd="2" destOrd="0" presId="urn:microsoft.com/office/officeart/2016/7/layout/LinearBlockProcessNumbered"/>
    <dgm:cxn modelId="{E9895A18-A362-4AE5-853C-8EFC9794E18F}" type="presParOf" srcId="{4F071014-C6F8-493B-9393-6DE886A77E87}" destId="{DF6F03AC-13A5-489C-9A83-365F3715550C}" srcOrd="0" destOrd="0" presId="urn:microsoft.com/office/officeart/2016/7/layout/LinearBlockProcessNumbered"/>
    <dgm:cxn modelId="{6C024155-4073-4E94-8A66-CD76F20ADBD4}" type="presParOf" srcId="{4F071014-C6F8-493B-9393-6DE886A77E87}" destId="{8CAD6EE3-E349-4A61-BC78-7B7ACBF3A144}" srcOrd="1" destOrd="0" presId="urn:microsoft.com/office/officeart/2016/7/layout/LinearBlockProcessNumbered"/>
    <dgm:cxn modelId="{2A892DCC-6781-4966-A6F8-6D7492E7F8BA}" type="presParOf" srcId="{4F071014-C6F8-493B-9393-6DE886A77E87}" destId="{695E153D-F497-463D-8E1F-157F18BAC241}" srcOrd="2" destOrd="0" presId="urn:microsoft.com/office/officeart/2016/7/layout/LinearBlockProcessNumbered"/>
    <dgm:cxn modelId="{C4EB38D6-4F3A-4D9C-818A-CCA5A8D8129B}" type="presParOf" srcId="{1CC90063-1C16-4B25-BD44-4C53958A94FC}" destId="{2A14EE2C-6CF1-4972-B88D-C8455F5B7B3F}" srcOrd="3" destOrd="0" presId="urn:microsoft.com/office/officeart/2016/7/layout/LinearBlockProcessNumbered"/>
    <dgm:cxn modelId="{F7E1C714-BD6A-4260-9460-202F910A7762}" type="presParOf" srcId="{1CC90063-1C16-4B25-BD44-4C53958A94FC}" destId="{54D16948-E333-46B2-B582-5332F75A4BB7}" srcOrd="4" destOrd="0" presId="urn:microsoft.com/office/officeart/2016/7/layout/LinearBlockProcessNumbered"/>
    <dgm:cxn modelId="{8FE9CCC3-64CE-4C92-A059-81C21688AFD7}" type="presParOf" srcId="{54D16948-E333-46B2-B582-5332F75A4BB7}" destId="{0C531BDA-C505-4811-B0ED-FF7527854E40}" srcOrd="0" destOrd="0" presId="urn:microsoft.com/office/officeart/2016/7/layout/LinearBlockProcessNumbered"/>
    <dgm:cxn modelId="{849DFBBA-6305-4FE9-BFFB-3104958A22FB}" type="presParOf" srcId="{54D16948-E333-46B2-B582-5332F75A4BB7}" destId="{1D957AE5-8DF5-44D9-BE53-753606A76A8C}" srcOrd="1" destOrd="0" presId="urn:microsoft.com/office/officeart/2016/7/layout/LinearBlockProcessNumbered"/>
    <dgm:cxn modelId="{73E4F6C0-9B9A-4DE7-9C30-8AF19869DBE0}" type="presParOf" srcId="{54D16948-E333-46B2-B582-5332F75A4BB7}" destId="{37AB071B-E3BC-4359-939D-AD8DF0A6371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62A4C0-399D-46E8-9235-2BEDC68B696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C7C5ABBD-3D66-4A72-8440-007C27F4DD49}">
      <dgm:prSet/>
      <dgm:spPr/>
      <dgm:t>
        <a:bodyPr/>
        <a:lstStyle/>
        <a:p>
          <a:r>
            <a:rPr lang="en-US" dirty="0"/>
            <a:t>The minority class is up-sampled to the same level as the majority class.</a:t>
          </a:r>
        </a:p>
      </dgm:t>
    </dgm:pt>
    <dgm:pt modelId="{B6A0B1F2-6730-4029-ACBE-F4A302741DC1}" type="parTrans" cxnId="{67C69667-E0F1-43D5-B379-ADE6A134D22E}">
      <dgm:prSet/>
      <dgm:spPr/>
      <dgm:t>
        <a:bodyPr/>
        <a:lstStyle/>
        <a:p>
          <a:endParaRPr lang="en-US"/>
        </a:p>
      </dgm:t>
    </dgm:pt>
    <dgm:pt modelId="{51B838B3-F467-47C1-B7C4-BF629DD3A679}" type="sibTrans" cxnId="{67C69667-E0F1-43D5-B379-ADE6A134D22E}">
      <dgm:prSet phldrT="01" phldr="0"/>
      <dgm:spPr/>
      <dgm:t>
        <a:bodyPr/>
        <a:lstStyle/>
        <a:p>
          <a:r>
            <a:rPr lang="en-US"/>
            <a:t>01</a:t>
          </a:r>
          <a:endParaRPr lang="en-US" dirty="0"/>
        </a:p>
      </dgm:t>
    </dgm:pt>
    <dgm:pt modelId="{667D0FDE-E82D-4DB5-83BC-D932707BD0DC}">
      <dgm:prSet/>
      <dgm:spPr/>
      <dgm:t>
        <a:bodyPr/>
        <a:lstStyle/>
        <a:p>
          <a:r>
            <a:rPr lang="en-US" dirty="0"/>
            <a:t>Multiple classification algorithms were performed on the binary target.</a:t>
          </a:r>
        </a:p>
      </dgm:t>
    </dgm:pt>
    <dgm:pt modelId="{CB7A12D4-B659-4EFB-A1E2-60A37FE438F0}" type="parTrans" cxnId="{48F03C60-5A58-4612-B6CD-0555CE577F08}">
      <dgm:prSet/>
      <dgm:spPr/>
      <dgm:t>
        <a:bodyPr/>
        <a:lstStyle/>
        <a:p>
          <a:endParaRPr lang="en-US"/>
        </a:p>
      </dgm:t>
    </dgm:pt>
    <dgm:pt modelId="{E095B878-3F42-4C53-94B3-8E5CFCF5F196}" type="sibTrans" cxnId="{48F03C60-5A58-4612-B6CD-0555CE577F08}">
      <dgm:prSet phldrT="02" phldr="0"/>
      <dgm:spPr/>
      <dgm:t>
        <a:bodyPr/>
        <a:lstStyle/>
        <a:p>
          <a:r>
            <a:rPr lang="en-US"/>
            <a:t>02</a:t>
          </a:r>
        </a:p>
      </dgm:t>
    </dgm:pt>
    <dgm:pt modelId="{768BE776-431C-4026-9AA6-39BB2F76B3D3}">
      <dgm:prSet/>
      <dgm:spPr/>
      <dgm:t>
        <a:bodyPr/>
        <a:lstStyle/>
        <a:p>
          <a:r>
            <a:rPr lang="en-US"/>
            <a:t>Shapley scores were obtained from the best model to see which variables have the biggest influence on the target.</a:t>
          </a:r>
          <a:endParaRPr lang="en-US" dirty="0"/>
        </a:p>
      </dgm:t>
    </dgm:pt>
    <dgm:pt modelId="{A32CD85A-BCF5-4464-BBEF-C98EDADBEEC4}" type="parTrans" cxnId="{7F0A3478-C468-4F79-8B69-37D77ADDC7E4}">
      <dgm:prSet/>
      <dgm:spPr/>
      <dgm:t>
        <a:bodyPr/>
        <a:lstStyle/>
        <a:p>
          <a:endParaRPr lang="en-US"/>
        </a:p>
      </dgm:t>
    </dgm:pt>
    <dgm:pt modelId="{EC1B6969-DD64-4412-859D-3494D3054138}" type="sibTrans" cxnId="{7F0A3478-C468-4F79-8B69-37D77ADDC7E4}">
      <dgm:prSet phldrT="03" phldr="0"/>
      <dgm:spPr/>
      <dgm:t>
        <a:bodyPr/>
        <a:lstStyle/>
        <a:p>
          <a:r>
            <a:rPr lang="en-US"/>
            <a:t>03</a:t>
          </a:r>
        </a:p>
      </dgm:t>
    </dgm:pt>
    <dgm:pt modelId="{91F405AB-A8FB-4C20-90E4-A209D297D902}" type="pres">
      <dgm:prSet presAssocID="{A362A4C0-399D-46E8-9235-2BEDC68B696A}" presName="Name0" presStyleCnt="0">
        <dgm:presLayoutVars>
          <dgm:animLvl val="lvl"/>
          <dgm:resizeHandles val="exact"/>
        </dgm:presLayoutVars>
      </dgm:prSet>
      <dgm:spPr/>
    </dgm:pt>
    <dgm:pt modelId="{486A63D1-DA0E-4B2D-8DAD-1B71D8C08399}" type="pres">
      <dgm:prSet presAssocID="{C7C5ABBD-3D66-4A72-8440-007C27F4DD49}" presName="compositeNode" presStyleCnt="0">
        <dgm:presLayoutVars>
          <dgm:bulletEnabled val="1"/>
        </dgm:presLayoutVars>
      </dgm:prSet>
      <dgm:spPr/>
    </dgm:pt>
    <dgm:pt modelId="{AC20D5E4-B84A-47C1-A2C6-73FE9946224D}" type="pres">
      <dgm:prSet presAssocID="{C7C5ABBD-3D66-4A72-8440-007C27F4DD49}" presName="bgRect" presStyleLbl="alignNode1" presStyleIdx="0" presStyleCnt="3"/>
      <dgm:spPr/>
    </dgm:pt>
    <dgm:pt modelId="{1D48F248-1F30-4DBE-8C7C-CAF3666AA6C2}" type="pres">
      <dgm:prSet presAssocID="{51B838B3-F467-47C1-B7C4-BF629DD3A679}" presName="sibTransNodeRect" presStyleLbl="alignNode1" presStyleIdx="0" presStyleCnt="3">
        <dgm:presLayoutVars>
          <dgm:chMax val="0"/>
          <dgm:bulletEnabled val="1"/>
        </dgm:presLayoutVars>
      </dgm:prSet>
      <dgm:spPr/>
    </dgm:pt>
    <dgm:pt modelId="{9A897C0B-B90D-4070-91F8-ECECBC4F3FE2}" type="pres">
      <dgm:prSet presAssocID="{C7C5ABBD-3D66-4A72-8440-007C27F4DD49}" presName="nodeRect" presStyleLbl="alignNode1" presStyleIdx="0" presStyleCnt="3">
        <dgm:presLayoutVars>
          <dgm:bulletEnabled val="1"/>
        </dgm:presLayoutVars>
      </dgm:prSet>
      <dgm:spPr/>
    </dgm:pt>
    <dgm:pt modelId="{3BEEBE4A-89AA-48E9-B02D-B39FA6EA7007}" type="pres">
      <dgm:prSet presAssocID="{51B838B3-F467-47C1-B7C4-BF629DD3A679}" presName="sibTrans" presStyleCnt="0"/>
      <dgm:spPr/>
    </dgm:pt>
    <dgm:pt modelId="{65ACA889-1960-49CB-893E-9AE7D9B3D0E1}" type="pres">
      <dgm:prSet presAssocID="{667D0FDE-E82D-4DB5-83BC-D932707BD0DC}" presName="compositeNode" presStyleCnt="0">
        <dgm:presLayoutVars>
          <dgm:bulletEnabled val="1"/>
        </dgm:presLayoutVars>
      </dgm:prSet>
      <dgm:spPr/>
    </dgm:pt>
    <dgm:pt modelId="{9EFC4CFE-C94A-45A0-80F4-A63E215E8221}" type="pres">
      <dgm:prSet presAssocID="{667D0FDE-E82D-4DB5-83BC-D932707BD0DC}" presName="bgRect" presStyleLbl="alignNode1" presStyleIdx="1" presStyleCnt="3"/>
      <dgm:spPr/>
    </dgm:pt>
    <dgm:pt modelId="{573B1093-BC83-4A86-9659-032C69A377C9}" type="pres">
      <dgm:prSet presAssocID="{E095B878-3F42-4C53-94B3-8E5CFCF5F196}" presName="sibTransNodeRect" presStyleLbl="alignNode1" presStyleIdx="1" presStyleCnt="3">
        <dgm:presLayoutVars>
          <dgm:chMax val="0"/>
          <dgm:bulletEnabled val="1"/>
        </dgm:presLayoutVars>
      </dgm:prSet>
      <dgm:spPr/>
    </dgm:pt>
    <dgm:pt modelId="{CE42C2DF-40D5-4DF7-8D50-3CB58EE5C971}" type="pres">
      <dgm:prSet presAssocID="{667D0FDE-E82D-4DB5-83BC-D932707BD0DC}" presName="nodeRect" presStyleLbl="alignNode1" presStyleIdx="1" presStyleCnt="3">
        <dgm:presLayoutVars>
          <dgm:bulletEnabled val="1"/>
        </dgm:presLayoutVars>
      </dgm:prSet>
      <dgm:spPr/>
    </dgm:pt>
    <dgm:pt modelId="{4660DB91-1EFF-4B3C-8656-C34EF52C0F81}" type="pres">
      <dgm:prSet presAssocID="{E095B878-3F42-4C53-94B3-8E5CFCF5F196}" presName="sibTrans" presStyleCnt="0"/>
      <dgm:spPr/>
    </dgm:pt>
    <dgm:pt modelId="{91D3506C-A403-485E-9154-693203A8F425}" type="pres">
      <dgm:prSet presAssocID="{768BE776-431C-4026-9AA6-39BB2F76B3D3}" presName="compositeNode" presStyleCnt="0">
        <dgm:presLayoutVars>
          <dgm:bulletEnabled val="1"/>
        </dgm:presLayoutVars>
      </dgm:prSet>
      <dgm:spPr/>
    </dgm:pt>
    <dgm:pt modelId="{07F2850D-D6B7-4346-AAFE-45EF9F4D8DB2}" type="pres">
      <dgm:prSet presAssocID="{768BE776-431C-4026-9AA6-39BB2F76B3D3}" presName="bgRect" presStyleLbl="alignNode1" presStyleIdx="2" presStyleCnt="3"/>
      <dgm:spPr/>
    </dgm:pt>
    <dgm:pt modelId="{7FE77ED1-49CF-4FE7-A06E-B2E518EC6CA5}" type="pres">
      <dgm:prSet presAssocID="{EC1B6969-DD64-4412-859D-3494D3054138}" presName="sibTransNodeRect" presStyleLbl="alignNode1" presStyleIdx="2" presStyleCnt="3">
        <dgm:presLayoutVars>
          <dgm:chMax val="0"/>
          <dgm:bulletEnabled val="1"/>
        </dgm:presLayoutVars>
      </dgm:prSet>
      <dgm:spPr/>
    </dgm:pt>
    <dgm:pt modelId="{698CCB4B-CDF2-4602-9896-79E70D03D6A0}" type="pres">
      <dgm:prSet presAssocID="{768BE776-431C-4026-9AA6-39BB2F76B3D3}" presName="nodeRect" presStyleLbl="alignNode1" presStyleIdx="2" presStyleCnt="3">
        <dgm:presLayoutVars>
          <dgm:bulletEnabled val="1"/>
        </dgm:presLayoutVars>
      </dgm:prSet>
      <dgm:spPr/>
    </dgm:pt>
  </dgm:ptLst>
  <dgm:cxnLst>
    <dgm:cxn modelId="{73703102-6292-4BF3-907B-A120403C565B}" type="presOf" srcId="{EC1B6969-DD64-4412-859D-3494D3054138}" destId="{7FE77ED1-49CF-4FE7-A06E-B2E518EC6CA5}" srcOrd="0" destOrd="0" presId="urn:microsoft.com/office/officeart/2016/7/layout/LinearBlockProcessNumbered"/>
    <dgm:cxn modelId="{27A00240-4FCC-45C3-81F0-D3EBFA26CE37}" type="presOf" srcId="{C7C5ABBD-3D66-4A72-8440-007C27F4DD49}" destId="{AC20D5E4-B84A-47C1-A2C6-73FE9946224D}" srcOrd="0" destOrd="0" presId="urn:microsoft.com/office/officeart/2016/7/layout/LinearBlockProcessNumbered"/>
    <dgm:cxn modelId="{48F03C60-5A58-4612-B6CD-0555CE577F08}" srcId="{A362A4C0-399D-46E8-9235-2BEDC68B696A}" destId="{667D0FDE-E82D-4DB5-83BC-D932707BD0DC}" srcOrd="1" destOrd="0" parTransId="{CB7A12D4-B659-4EFB-A1E2-60A37FE438F0}" sibTransId="{E095B878-3F42-4C53-94B3-8E5CFCF5F196}"/>
    <dgm:cxn modelId="{4FE0E046-3A2E-415A-8A98-0EB98A9F735C}" type="presOf" srcId="{A362A4C0-399D-46E8-9235-2BEDC68B696A}" destId="{91F405AB-A8FB-4C20-90E4-A209D297D902}" srcOrd="0" destOrd="0" presId="urn:microsoft.com/office/officeart/2016/7/layout/LinearBlockProcessNumbered"/>
    <dgm:cxn modelId="{67C69667-E0F1-43D5-B379-ADE6A134D22E}" srcId="{A362A4C0-399D-46E8-9235-2BEDC68B696A}" destId="{C7C5ABBD-3D66-4A72-8440-007C27F4DD49}" srcOrd="0" destOrd="0" parTransId="{B6A0B1F2-6730-4029-ACBE-F4A302741DC1}" sibTransId="{51B838B3-F467-47C1-B7C4-BF629DD3A679}"/>
    <dgm:cxn modelId="{7F0A3478-C468-4F79-8B69-37D77ADDC7E4}" srcId="{A362A4C0-399D-46E8-9235-2BEDC68B696A}" destId="{768BE776-431C-4026-9AA6-39BB2F76B3D3}" srcOrd="2" destOrd="0" parTransId="{A32CD85A-BCF5-4464-BBEF-C98EDADBEEC4}" sibTransId="{EC1B6969-DD64-4412-859D-3494D3054138}"/>
    <dgm:cxn modelId="{2EBEDE7D-2EF2-41D6-87E6-8A2508D04ECA}" type="presOf" srcId="{E095B878-3F42-4C53-94B3-8E5CFCF5F196}" destId="{573B1093-BC83-4A86-9659-032C69A377C9}" srcOrd="0" destOrd="0" presId="urn:microsoft.com/office/officeart/2016/7/layout/LinearBlockProcessNumbered"/>
    <dgm:cxn modelId="{22C25C95-E54D-4718-B687-905CAB99C72C}" type="presOf" srcId="{667D0FDE-E82D-4DB5-83BC-D932707BD0DC}" destId="{9EFC4CFE-C94A-45A0-80F4-A63E215E8221}" srcOrd="0" destOrd="0" presId="urn:microsoft.com/office/officeart/2016/7/layout/LinearBlockProcessNumbered"/>
    <dgm:cxn modelId="{7010459D-C632-4DC4-9A3A-E1A5909F6E8A}" type="presOf" srcId="{768BE776-431C-4026-9AA6-39BB2F76B3D3}" destId="{698CCB4B-CDF2-4602-9896-79E70D03D6A0}" srcOrd="1" destOrd="0" presId="urn:microsoft.com/office/officeart/2016/7/layout/LinearBlockProcessNumbered"/>
    <dgm:cxn modelId="{34AC859D-E6FB-4F70-A4CB-57821BF3B16A}" type="presOf" srcId="{51B838B3-F467-47C1-B7C4-BF629DD3A679}" destId="{1D48F248-1F30-4DBE-8C7C-CAF3666AA6C2}" srcOrd="0" destOrd="0" presId="urn:microsoft.com/office/officeart/2016/7/layout/LinearBlockProcessNumbered"/>
    <dgm:cxn modelId="{8E90619E-41ED-4504-88C1-53E72FE9C0B5}" type="presOf" srcId="{768BE776-431C-4026-9AA6-39BB2F76B3D3}" destId="{07F2850D-D6B7-4346-AAFE-45EF9F4D8DB2}" srcOrd="0" destOrd="0" presId="urn:microsoft.com/office/officeart/2016/7/layout/LinearBlockProcessNumbered"/>
    <dgm:cxn modelId="{44CE0BB0-DFBB-4923-9B6B-51CE1AC52177}" type="presOf" srcId="{C7C5ABBD-3D66-4A72-8440-007C27F4DD49}" destId="{9A897C0B-B90D-4070-91F8-ECECBC4F3FE2}" srcOrd="1" destOrd="0" presId="urn:microsoft.com/office/officeart/2016/7/layout/LinearBlockProcessNumbered"/>
    <dgm:cxn modelId="{61FCEBCB-73F1-470E-9E6A-7A49676DA598}" type="presOf" srcId="{667D0FDE-E82D-4DB5-83BC-D932707BD0DC}" destId="{CE42C2DF-40D5-4DF7-8D50-3CB58EE5C971}" srcOrd="1" destOrd="0" presId="urn:microsoft.com/office/officeart/2016/7/layout/LinearBlockProcessNumbered"/>
    <dgm:cxn modelId="{FEEDC782-4E44-4132-A074-9CA241837BF7}" type="presParOf" srcId="{91F405AB-A8FB-4C20-90E4-A209D297D902}" destId="{486A63D1-DA0E-4B2D-8DAD-1B71D8C08399}" srcOrd="0" destOrd="0" presId="urn:microsoft.com/office/officeart/2016/7/layout/LinearBlockProcessNumbered"/>
    <dgm:cxn modelId="{736EBFF7-5BCA-467D-9763-3602942E5743}" type="presParOf" srcId="{486A63D1-DA0E-4B2D-8DAD-1B71D8C08399}" destId="{AC20D5E4-B84A-47C1-A2C6-73FE9946224D}" srcOrd="0" destOrd="0" presId="urn:microsoft.com/office/officeart/2016/7/layout/LinearBlockProcessNumbered"/>
    <dgm:cxn modelId="{0C182873-ACB8-494D-AA00-02E3FF9492AF}" type="presParOf" srcId="{486A63D1-DA0E-4B2D-8DAD-1B71D8C08399}" destId="{1D48F248-1F30-4DBE-8C7C-CAF3666AA6C2}" srcOrd="1" destOrd="0" presId="urn:microsoft.com/office/officeart/2016/7/layout/LinearBlockProcessNumbered"/>
    <dgm:cxn modelId="{ED13070C-10E1-465F-8857-0D9327945099}" type="presParOf" srcId="{486A63D1-DA0E-4B2D-8DAD-1B71D8C08399}" destId="{9A897C0B-B90D-4070-91F8-ECECBC4F3FE2}" srcOrd="2" destOrd="0" presId="urn:microsoft.com/office/officeart/2016/7/layout/LinearBlockProcessNumbered"/>
    <dgm:cxn modelId="{157D67B6-F825-4E24-B5EA-FC1C32EAA68A}" type="presParOf" srcId="{91F405AB-A8FB-4C20-90E4-A209D297D902}" destId="{3BEEBE4A-89AA-48E9-B02D-B39FA6EA7007}" srcOrd="1" destOrd="0" presId="urn:microsoft.com/office/officeart/2016/7/layout/LinearBlockProcessNumbered"/>
    <dgm:cxn modelId="{AF1AA77A-0C44-4551-A6EC-7EF0A7EA59E7}" type="presParOf" srcId="{91F405AB-A8FB-4C20-90E4-A209D297D902}" destId="{65ACA889-1960-49CB-893E-9AE7D9B3D0E1}" srcOrd="2" destOrd="0" presId="urn:microsoft.com/office/officeart/2016/7/layout/LinearBlockProcessNumbered"/>
    <dgm:cxn modelId="{B6B7AD62-0173-47BA-9397-0821EE2F56E5}" type="presParOf" srcId="{65ACA889-1960-49CB-893E-9AE7D9B3D0E1}" destId="{9EFC4CFE-C94A-45A0-80F4-A63E215E8221}" srcOrd="0" destOrd="0" presId="urn:microsoft.com/office/officeart/2016/7/layout/LinearBlockProcessNumbered"/>
    <dgm:cxn modelId="{0BE2511F-03FD-4935-8199-975E90787423}" type="presParOf" srcId="{65ACA889-1960-49CB-893E-9AE7D9B3D0E1}" destId="{573B1093-BC83-4A86-9659-032C69A377C9}" srcOrd="1" destOrd="0" presId="urn:microsoft.com/office/officeart/2016/7/layout/LinearBlockProcessNumbered"/>
    <dgm:cxn modelId="{421F58A3-BB36-4D53-B009-78D1EBFA3A41}" type="presParOf" srcId="{65ACA889-1960-49CB-893E-9AE7D9B3D0E1}" destId="{CE42C2DF-40D5-4DF7-8D50-3CB58EE5C971}" srcOrd="2" destOrd="0" presId="urn:microsoft.com/office/officeart/2016/7/layout/LinearBlockProcessNumbered"/>
    <dgm:cxn modelId="{2724B7E1-8E54-4A06-85F2-DD830988F844}" type="presParOf" srcId="{91F405AB-A8FB-4C20-90E4-A209D297D902}" destId="{4660DB91-1EFF-4B3C-8656-C34EF52C0F81}" srcOrd="3" destOrd="0" presId="urn:microsoft.com/office/officeart/2016/7/layout/LinearBlockProcessNumbered"/>
    <dgm:cxn modelId="{6607DE76-4560-4A3D-B71B-E6B2287FD2BC}" type="presParOf" srcId="{91F405AB-A8FB-4C20-90E4-A209D297D902}" destId="{91D3506C-A403-485E-9154-693203A8F425}" srcOrd="4" destOrd="0" presId="urn:microsoft.com/office/officeart/2016/7/layout/LinearBlockProcessNumbered"/>
    <dgm:cxn modelId="{1A386CD2-92CE-437F-BB37-FAC58CAA6D85}" type="presParOf" srcId="{91D3506C-A403-485E-9154-693203A8F425}" destId="{07F2850D-D6B7-4346-AAFE-45EF9F4D8DB2}" srcOrd="0" destOrd="0" presId="urn:microsoft.com/office/officeart/2016/7/layout/LinearBlockProcessNumbered"/>
    <dgm:cxn modelId="{2091874F-92BC-4F3C-8CB5-2B18FE164BE2}" type="presParOf" srcId="{91D3506C-A403-485E-9154-693203A8F425}" destId="{7FE77ED1-49CF-4FE7-A06E-B2E518EC6CA5}" srcOrd="1" destOrd="0" presId="urn:microsoft.com/office/officeart/2016/7/layout/LinearBlockProcessNumbered"/>
    <dgm:cxn modelId="{4AB373DA-3F73-4F2B-8D40-98033DE2AF17}" type="presParOf" srcId="{91D3506C-A403-485E-9154-693203A8F425}" destId="{698CCB4B-CDF2-4602-9896-79E70D03D6A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45296-DB96-4655-92C7-D0A7293645DE}">
      <dsp:nvSpPr>
        <dsp:cNvPr id="0" name=""/>
        <dsp:cNvSpPr/>
      </dsp:nvSpPr>
      <dsp:spPr>
        <a:xfrm>
          <a:off x="0" y="2390"/>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4F809C41-A65C-47B5-9D95-667A233C355D}">
      <dsp:nvSpPr>
        <dsp:cNvPr id="0" name=""/>
        <dsp:cNvSpPr/>
      </dsp:nvSpPr>
      <dsp:spPr>
        <a:xfrm>
          <a:off x="366481" y="27497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5E03E-9783-4EA9-848E-588E4DEAD309}">
      <dsp:nvSpPr>
        <dsp:cNvPr id="0" name=""/>
        <dsp:cNvSpPr/>
      </dsp:nvSpPr>
      <dsp:spPr>
        <a:xfrm>
          <a:off x="1399293" y="239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dirty="0"/>
            <a:t>NBA draft combine measurements from 2000-2019 are downloaded from nbaathlete.com.</a:t>
          </a:r>
          <a:endParaRPr lang="en-US" sz="2000" kern="1200" dirty="0"/>
        </a:p>
      </dsp:txBody>
      <dsp:txXfrm>
        <a:off x="1399293" y="2390"/>
        <a:ext cx="5009444" cy="1211509"/>
      </dsp:txXfrm>
    </dsp:sp>
    <dsp:sp modelId="{CCEC5F96-3BC9-446B-99A7-24BC0772CB0B}">
      <dsp:nvSpPr>
        <dsp:cNvPr id="0" name=""/>
        <dsp:cNvSpPr/>
      </dsp:nvSpPr>
      <dsp:spPr>
        <a:xfrm>
          <a:off x="0" y="1516777"/>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16DC3E5A-EE83-4424-8C13-BA813D38324B}">
      <dsp:nvSpPr>
        <dsp:cNvPr id="0" name=""/>
        <dsp:cNvSpPr/>
      </dsp:nvSpPr>
      <dsp:spPr>
        <a:xfrm>
          <a:off x="366481" y="1789366"/>
          <a:ext cx="666330" cy="66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513A4-F6F2-45E4-9D41-858591686DCD}">
      <dsp:nvSpPr>
        <dsp:cNvPr id="0" name=""/>
        <dsp:cNvSpPr/>
      </dsp:nvSpPr>
      <dsp:spPr>
        <a:xfrm>
          <a:off x="1399293" y="1516777"/>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dirty="0"/>
            <a:t>Player performances from corresponding seasons are web scraped from basketball-reference.com.</a:t>
          </a:r>
          <a:endParaRPr lang="en-US" sz="2000" kern="1200" dirty="0"/>
        </a:p>
      </dsp:txBody>
      <dsp:txXfrm>
        <a:off x="1399293" y="1516777"/>
        <a:ext cx="5009444" cy="1211509"/>
      </dsp:txXfrm>
    </dsp:sp>
    <dsp:sp modelId="{2704A274-C92C-460A-8C91-12FB5C024356}">
      <dsp:nvSpPr>
        <dsp:cNvPr id="0" name=""/>
        <dsp:cNvSpPr/>
      </dsp:nvSpPr>
      <dsp:spPr>
        <a:xfrm>
          <a:off x="0" y="4547936"/>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3D5F361E-4807-4655-9A86-BB658539CDFF}">
      <dsp:nvSpPr>
        <dsp:cNvPr id="0" name=""/>
        <dsp:cNvSpPr/>
      </dsp:nvSpPr>
      <dsp:spPr>
        <a:xfrm>
          <a:off x="366481" y="3303753"/>
          <a:ext cx="666330" cy="66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BC814-D6A9-40B0-9C7F-774746798745}">
      <dsp:nvSpPr>
        <dsp:cNvPr id="0" name=""/>
        <dsp:cNvSpPr/>
      </dsp:nvSpPr>
      <dsp:spPr>
        <a:xfrm>
          <a:off x="1399293" y="3031163"/>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dirty="0"/>
            <a:t>The two datasets are joined based on the player-name field.</a:t>
          </a:r>
          <a:endParaRPr lang="en-US" sz="2000" kern="1200" dirty="0"/>
        </a:p>
      </dsp:txBody>
      <dsp:txXfrm>
        <a:off x="1399293" y="3031163"/>
        <a:ext cx="5009444" cy="1211509"/>
      </dsp:txXfrm>
    </dsp:sp>
    <dsp:sp modelId="{142503D5-FA2E-462C-B009-29B435682646}">
      <dsp:nvSpPr>
        <dsp:cNvPr id="0" name=""/>
        <dsp:cNvSpPr/>
      </dsp:nvSpPr>
      <dsp:spPr>
        <a:xfrm>
          <a:off x="0" y="4545550"/>
          <a:ext cx="6408738" cy="1211509"/>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2D27A21-4BA2-4C8A-B3AE-DDF34D6F28DF}">
      <dsp:nvSpPr>
        <dsp:cNvPr id="0" name=""/>
        <dsp:cNvSpPr/>
      </dsp:nvSpPr>
      <dsp:spPr>
        <a:xfrm>
          <a:off x="366481" y="4818139"/>
          <a:ext cx="666330" cy="66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1AAE8B-9850-4595-90D7-AD797FA408F6}">
      <dsp:nvSpPr>
        <dsp:cNvPr id="0" name=""/>
        <dsp:cNvSpPr/>
      </dsp:nvSpPr>
      <dsp:spPr>
        <a:xfrm>
          <a:off x="1399293" y="454555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kern="1200" baseline="0"/>
            <a:t>The combined data set is cleaned. </a:t>
          </a:r>
          <a:endParaRPr lang="en-US" sz="2000" kern="1200" dirty="0"/>
        </a:p>
      </dsp:txBody>
      <dsp:txXfrm>
        <a:off x="1399293" y="4545550"/>
        <a:ext cx="5009444" cy="1211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5BD8-36E4-415A-B6E0-2FE682A6FBAF}">
      <dsp:nvSpPr>
        <dsp:cNvPr id="0" name=""/>
        <dsp:cNvSpPr/>
      </dsp:nvSpPr>
      <dsp:spPr>
        <a:xfrm>
          <a:off x="891"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44550">
            <a:lnSpc>
              <a:spcPct val="90000"/>
            </a:lnSpc>
            <a:spcBef>
              <a:spcPct val="0"/>
            </a:spcBef>
            <a:spcAft>
              <a:spcPct val="35000"/>
            </a:spcAft>
            <a:buNone/>
          </a:pPr>
          <a:r>
            <a:rPr lang="en-US" sz="1900" kern="1200" dirty="0"/>
            <a:t>One model per position: Lasso regression was performed as variable-selection method. Non-zero coefficients were fed into a regular multiple linear regression model. </a:t>
          </a:r>
        </a:p>
      </dsp:txBody>
      <dsp:txXfrm>
        <a:off x="891" y="1511934"/>
        <a:ext cx="3611643" cy="2267902"/>
      </dsp:txXfrm>
    </dsp:sp>
    <dsp:sp modelId="{B0921205-A946-4A39-88F9-41589EF953BE}">
      <dsp:nvSpPr>
        <dsp:cNvPr id="0" name=""/>
        <dsp:cNvSpPr/>
      </dsp:nvSpPr>
      <dsp:spPr>
        <a:xfrm>
          <a:off x="891"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91" y="0"/>
        <a:ext cx="3611643" cy="1511934"/>
      </dsp:txXfrm>
    </dsp:sp>
    <dsp:sp modelId="{DF6F03AC-13A5-489C-9A83-365F3715550C}">
      <dsp:nvSpPr>
        <dsp:cNvPr id="0" name=""/>
        <dsp:cNvSpPr/>
      </dsp:nvSpPr>
      <dsp:spPr>
        <a:xfrm>
          <a:off x="3901466"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44550">
            <a:lnSpc>
              <a:spcPct val="90000"/>
            </a:lnSpc>
            <a:spcBef>
              <a:spcPct val="0"/>
            </a:spcBef>
            <a:spcAft>
              <a:spcPct val="35000"/>
            </a:spcAft>
            <a:buNone/>
          </a:pPr>
          <a:r>
            <a:rPr lang="en-US" sz="1900" kern="1200" dirty="0"/>
            <a:t>Separate models, one for each position: Ridge regression was performed</a:t>
          </a:r>
        </a:p>
      </dsp:txBody>
      <dsp:txXfrm>
        <a:off x="3901466" y="1511934"/>
        <a:ext cx="3611643" cy="2267902"/>
      </dsp:txXfrm>
    </dsp:sp>
    <dsp:sp modelId="{8CAD6EE3-E349-4A61-BC78-7B7ACBF3A144}">
      <dsp:nvSpPr>
        <dsp:cNvPr id="0" name=""/>
        <dsp:cNvSpPr/>
      </dsp:nvSpPr>
      <dsp:spPr>
        <a:xfrm>
          <a:off x="3901466"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901466" y="0"/>
        <a:ext cx="3611643" cy="1511934"/>
      </dsp:txXfrm>
    </dsp:sp>
    <dsp:sp modelId="{0C531BDA-C505-4811-B0ED-FF7527854E40}">
      <dsp:nvSpPr>
        <dsp:cNvPr id="0" name=""/>
        <dsp:cNvSpPr/>
      </dsp:nvSpPr>
      <dsp:spPr>
        <a:xfrm>
          <a:off x="7802041" y="0"/>
          <a:ext cx="3611643" cy="3779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750" tIns="0" rIns="356750" bIns="330200" numCol="1" spcCol="1270" anchor="t" anchorCtr="0">
          <a:noAutofit/>
        </a:bodyPr>
        <a:lstStyle/>
        <a:p>
          <a:pPr marL="0" lvl="0" indent="0" algn="l" defTabSz="844550">
            <a:lnSpc>
              <a:spcPct val="90000"/>
            </a:lnSpc>
            <a:spcBef>
              <a:spcPct val="0"/>
            </a:spcBef>
            <a:spcAft>
              <a:spcPct val="35000"/>
            </a:spcAft>
            <a:buNone/>
          </a:pPr>
          <a:r>
            <a:rPr lang="en-US" sz="1900" kern="1200" dirty="0"/>
            <a:t>One model for all:  multiple machine learning regression algorithms were performed. </a:t>
          </a:r>
        </a:p>
      </dsp:txBody>
      <dsp:txXfrm>
        <a:off x="7802041" y="1511934"/>
        <a:ext cx="3611643" cy="2267902"/>
      </dsp:txXfrm>
    </dsp:sp>
    <dsp:sp modelId="{1D957AE5-8DF5-44D9-BE53-753606A76A8C}">
      <dsp:nvSpPr>
        <dsp:cNvPr id="0" name=""/>
        <dsp:cNvSpPr/>
      </dsp:nvSpPr>
      <dsp:spPr>
        <a:xfrm>
          <a:off x="7802041" y="0"/>
          <a:ext cx="3611643"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750" tIns="165100" rIns="356750"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802041" y="0"/>
        <a:ext cx="3611643" cy="1511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0D5E4-B84A-47C1-A2C6-73FE9946224D}">
      <dsp:nvSpPr>
        <dsp:cNvPr id="0" name=""/>
        <dsp:cNvSpPr/>
      </dsp:nvSpPr>
      <dsp:spPr>
        <a:xfrm>
          <a:off x="867" y="0"/>
          <a:ext cx="3512548" cy="37798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dirty="0"/>
            <a:t>The minority class is up-sampled to the same level as the majority class.</a:t>
          </a:r>
        </a:p>
      </dsp:txBody>
      <dsp:txXfrm>
        <a:off x="867" y="1511934"/>
        <a:ext cx="3512548" cy="2267902"/>
      </dsp:txXfrm>
    </dsp:sp>
    <dsp:sp modelId="{1D48F248-1F30-4DBE-8C7C-CAF3666AA6C2}">
      <dsp:nvSpPr>
        <dsp:cNvPr id="0" name=""/>
        <dsp:cNvSpPr/>
      </dsp:nvSpPr>
      <dsp:spPr>
        <a:xfrm>
          <a:off x="867"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67" y="0"/>
        <a:ext cx="3512548" cy="1511934"/>
      </dsp:txXfrm>
    </dsp:sp>
    <dsp:sp modelId="{9EFC4CFE-C94A-45A0-80F4-A63E215E8221}">
      <dsp:nvSpPr>
        <dsp:cNvPr id="0" name=""/>
        <dsp:cNvSpPr/>
      </dsp:nvSpPr>
      <dsp:spPr>
        <a:xfrm>
          <a:off x="3794419" y="0"/>
          <a:ext cx="3512548" cy="377983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dirty="0"/>
            <a:t>Multiple classification algorithms were performed on the binary target.</a:t>
          </a:r>
        </a:p>
      </dsp:txBody>
      <dsp:txXfrm>
        <a:off x="3794419" y="1511934"/>
        <a:ext cx="3512548" cy="2267902"/>
      </dsp:txXfrm>
    </dsp:sp>
    <dsp:sp modelId="{573B1093-BC83-4A86-9659-032C69A377C9}">
      <dsp:nvSpPr>
        <dsp:cNvPr id="0" name=""/>
        <dsp:cNvSpPr/>
      </dsp:nvSpPr>
      <dsp:spPr>
        <a:xfrm>
          <a:off x="3794419"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94419" y="0"/>
        <a:ext cx="3512548" cy="1511934"/>
      </dsp:txXfrm>
    </dsp:sp>
    <dsp:sp modelId="{07F2850D-D6B7-4346-AAFE-45EF9F4D8DB2}">
      <dsp:nvSpPr>
        <dsp:cNvPr id="0" name=""/>
        <dsp:cNvSpPr/>
      </dsp:nvSpPr>
      <dsp:spPr>
        <a:xfrm>
          <a:off x="7587972" y="0"/>
          <a:ext cx="3512548" cy="377983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962" tIns="0" rIns="346962" bIns="330200" numCol="1" spcCol="1270" anchor="t" anchorCtr="0">
          <a:noAutofit/>
        </a:bodyPr>
        <a:lstStyle/>
        <a:p>
          <a:pPr marL="0" lvl="0" indent="0" algn="l" defTabSz="1022350">
            <a:lnSpc>
              <a:spcPct val="90000"/>
            </a:lnSpc>
            <a:spcBef>
              <a:spcPct val="0"/>
            </a:spcBef>
            <a:spcAft>
              <a:spcPct val="35000"/>
            </a:spcAft>
            <a:buNone/>
          </a:pPr>
          <a:r>
            <a:rPr lang="en-US" sz="2300" kern="1200"/>
            <a:t>Shapley scores were obtained from the best model to see which variables have the biggest influence on the target.</a:t>
          </a:r>
          <a:endParaRPr lang="en-US" sz="2300" kern="1200" dirty="0"/>
        </a:p>
      </dsp:txBody>
      <dsp:txXfrm>
        <a:off x="7587972" y="1511934"/>
        <a:ext cx="3512548" cy="2267902"/>
      </dsp:txXfrm>
    </dsp:sp>
    <dsp:sp modelId="{7FE77ED1-49CF-4FE7-A06E-B2E518EC6CA5}">
      <dsp:nvSpPr>
        <dsp:cNvPr id="0" name=""/>
        <dsp:cNvSpPr/>
      </dsp:nvSpPr>
      <dsp:spPr>
        <a:xfrm>
          <a:off x="7587972" y="0"/>
          <a:ext cx="3512548" cy="151193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6962" tIns="165100" rIns="34696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587972" y="0"/>
        <a:ext cx="3512548" cy="15119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338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1435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359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529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12/7/2021</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8269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4103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6579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9851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4912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4757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12/7/2021</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0713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12/7/2021</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09877958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5" name="Rectangle 34">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3" name="Rectangle 42">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1" name="Rectangle 40">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355BB27-3BE8-43BD-A890-90ECF77AB009}"/>
              </a:ext>
            </a:extLst>
          </p:cNvPr>
          <p:cNvSpPr>
            <a:spLocks noGrp="1"/>
          </p:cNvSpPr>
          <p:nvPr>
            <p:ph type="ctrTitle"/>
          </p:nvPr>
        </p:nvSpPr>
        <p:spPr>
          <a:xfrm>
            <a:off x="540000" y="540000"/>
            <a:ext cx="4500561" cy="4259814"/>
          </a:xfrm>
        </p:spPr>
        <p:txBody>
          <a:bodyPr>
            <a:normAutofit fontScale="90000"/>
          </a:bodyPr>
          <a:lstStyle/>
          <a:p>
            <a:r>
              <a:rPr lang="en-US" sz="4800" dirty="0"/>
              <a:t>Can NBA Draft Combine Measurements be Used to Predict Player</a:t>
            </a:r>
            <a:r>
              <a:rPr lang="en-US" altLang="zh-CN" sz="4800" dirty="0"/>
              <a:t>s’</a:t>
            </a:r>
            <a:r>
              <a:rPr lang="en-US" sz="4800" dirty="0"/>
              <a:t> Box/Plus </a:t>
            </a:r>
            <a:r>
              <a:rPr lang="en-US" altLang="zh-CN" sz="4800" dirty="0"/>
              <a:t>Minus</a:t>
            </a:r>
            <a:r>
              <a:rPr lang="en-US" sz="4800" dirty="0"/>
              <a:t>?</a:t>
            </a:r>
          </a:p>
        </p:txBody>
      </p:sp>
      <p:sp>
        <p:nvSpPr>
          <p:cNvPr id="3" name="Subtitle 2">
            <a:extLst>
              <a:ext uri="{FF2B5EF4-FFF2-40B4-BE49-F238E27FC236}">
                <a16:creationId xmlns:a16="http://schemas.microsoft.com/office/drawing/2014/main" id="{A84F49E1-2C6A-4300-BE54-1B52534863F5}"/>
              </a:ext>
            </a:extLst>
          </p:cNvPr>
          <p:cNvSpPr>
            <a:spLocks noGrp="1"/>
          </p:cNvSpPr>
          <p:nvPr>
            <p:ph type="subTitle" idx="1"/>
          </p:nvPr>
        </p:nvSpPr>
        <p:spPr>
          <a:xfrm>
            <a:off x="540000" y="4988476"/>
            <a:ext cx="4500561" cy="1320249"/>
          </a:xfrm>
        </p:spPr>
        <p:txBody>
          <a:bodyPr>
            <a:normAutofit/>
          </a:bodyPr>
          <a:lstStyle/>
          <a:p>
            <a:r>
              <a:rPr lang="en-US" dirty="0"/>
              <a:t>A Machine Learning Approach</a:t>
            </a:r>
          </a:p>
        </p:txBody>
      </p:sp>
      <p:pic>
        <p:nvPicPr>
          <p:cNvPr id="5" name="Picture 4">
            <a:extLst>
              <a:ext uri="{FF2B5EF4-FFF2-40B4-BE49-F238E27FC236}">
                <a16:creationId xmlns:a16="http://schemas.microsoft.com/office/drawing/2014/main" id="{B5BD31F8-9C32-4D05-8716-D19750B59B53}"/>
              </a:ext>
            </a:extLst>
          </p:cNvPr>
          <p:cNvPicPr>
            <a:picLocks noChangeAspect="1"/>
          </p:cNvPicPr>
          <p:nvPr/>
        </p:nvPicPr>
        <p:blipFill rotWithShape="1">
          <a:blip r:embed="rId2"/>
          <a:srcRect l="5888" r="41253"/>
          <a:stretch/>
        </p:blipFill>
        <p:spPr>
          <a:xfrm>
            <a:off x="5747424" y="10"/>
            <a:ext cx="6444576" cy="6857990"/>
          </a:xfrm>
          <a:prstGeom prst="rect">
            <a:avLst/>
          </a:prstGeom>
        </p:spPr>
      </p:pic>
    </p:spTree>
    <p:extLst>
      <p:ext uri="{BB962C8B-B14F-4D97-AF65-F5344CB8AC3E}">
        <p14:creationId xmlns:p14="http://schemas.microsoft.com/office/powerpoint/2010/main" val="8288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1293-D574-44C0-9C7B-0C73C3C8E2EF}"/>
              </a:ext>
            </a:extLst>
          </p:cNvPr>
          <p:cNvSpPr>
            <a:spLocks noGrp="1"/>
          </p:cNvSpPr>
          <p:nvPr>
            <p:ph type="title"/>
          </p:nvPr>
        </p:nvSpPr>
        <p:spPr>
          <a:xfrm>
            <a:off x="619686" y="208227"/>
            <a:ext cx="11101135" cy="1809500"/>
          </a:xfrm>
        </p:spPr>
        <p:txBody>
          <a:bodyPr>
            <a:normAutofit/>
          </a:bodyPr>
          <a:lstStyle/>
          <a:p>
            <a:r>
              <a:rPr lang="en-US" sz="4400" dirty="0"/>
              <a:t>Results: SHAP Scores from </a:t>
            </a:r>
            <a:r>
              <a:rPr lang="en-US" sz="4400" dirty="0" err="1"/>
              <a:t>LightGBM</a:t>
            </a:r>
            <a:endParaRPr lang="en-US" sz="4400" dirty="0"/>
          </a:p>
        </p:txBody>
      </p:sp>
      <p:pic>
        <p:nvPicPr>
          <p:cNvPr id="5" name="Content Placeholder 4">
            <a:extLst>
              <a:ext uri="{FF2B5EF4-FFF2-40B4-BE49-F238E27FC236}">
                <a16:creationId xmlns:a16="http://schemas.microsoft.com/office/drawing/2014/main" id="{7D0AAD68-837A-4B2C-938C-B23DE8970B28}"/>
              </a:ext>
            </a:extLst>
          </p:cNvPr>
          <p:cNvPicPr>
            <a:picLocks noGrp="1" noChangeAspect="1"/>
          </p:cNvPicPr>
          <p:nvPr>
            <p:ph idx="1"/>
          </p:nvPr>
        </p:nvPicPr>
        <p:blipFill>
          <a:blip r:embed="rId2"/>
          <a:stretch>
            <a:fillRect/>
          </a:stretch>
        </p:blipFill>
        <p:spPr>
          <a:xfrm>
            <a:off x="471179" y="1112976"/>
            <a:ext cx="3979375" cy="5473801"/>
          </a:xfrm>
        </p:spPr>
      </p:pic>
      <p:pic>
        <p:nvPicPr>
          <p:cNvPr id="9" name="Picture 8">
            <a:extLst>
              <a:ext uri="{FF2B5EF4-FFF2-40B4-BE49-F238E27FC236}">
                <a16:creationId xmlns:a16="http://schemas.microsoft.com/office/drawing/2014/main" id="{FD085C95-EC99-4CD9-8D16-23DB14C81648}"/>
              </a:ext>
            </a:extLst>
          </p:cNvPr>
          <p:cNvPicPr>
            <a:picLocks noChangeAspect="1"/>
          </p:cNvPicPr>
          <p:nvPr/>
        </p:nvPicPr>
        <p:blipFill>
          <a:blip r:embed="rId3"/>
          <a:stretch>
            <a:fillRect/>
          </a:stretch>
        </p:blipFill>
        <p:spPr>
          <a:xfrm>
            <a:off x="5243986" y="1112977"/>
            <a:ext cx="5683402" cy="5473801"/>
          </a:xfrm>
          <a:prstGeom prst="rect">
            <a:avLst/>
          </a:prstGeom>
        </p:spPr>
      </p:pic>
    </p:spTree>
    <p:extLst>
      <p:ext uri="{BB962C8B-B14F-4D97-AF65-F5344CB8AC3E}">
        <p14:creationId xmlns:p14="http://schemas.microsoft.com/office/powerpoint/2010/main" val="349464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E072-C115-4766-9F30-0549E33C538A}"/>
              </a:ext>
            </a:extLst>
          </p:cNvPr>
          <p:cNvSpPr>
            <a:spLocks noGrp="1"/>
          </p:cNvSpPr>
          <p:nvPr>
            <p:ph type="title"/>
          </p:nvPr>
        </p:nvSpPr>
        <p:spPr>
          <a:xfrm>
            <a:off x="540000" y="540000"/>
            <a:ext cx="11101135" cy="1000042"/>
          </a:xfrm>
        </p:spPr>
        <p:txBody>
          <a:bodyPr/>
          <a:lstStyle/>
          <a:p>
            <a:r>
              <a:rPr lang="en-US" dirty="0"/>
              <a:t>Conclusion</a:t>
            </a:r>
          </a:p>
        </p:txBody>
      </p:sp>
      <p:sp>
        <p:nvSpPr>
          <p:cNvPr id="3" name="Content Placeholder 2">
            <a:extLst>
              <a:ext uri="{FF2B5EF4-FFF2-40B4-BE49-F238E27FC236}">
                <a16:creationId xmlns:a16="http://schemas.microsoft.com/office/drawing/2014/main" id="{4D999098-F8AD-4135-A0B7-E52344A45762}"/>
              </a:ext>
            </a:extLst>
          </p:cNvPr>
          <p:cNvSpPr>
            <a:spLocks noGrp="1"/>
          </p:cNvSpPr>
          <p:nvPr>
            <p:ph idx="1"/>
          </p:nvPr>
        </p:nvSpPr>
        <p:spPr>
          <a:xfrm>
            <a:off x="539999" y="1893619"/>
            <a:ext cx="11101136" cy="3779837"/>
          </a:xfrm>
        </p:spPr>
        <p:txBody>
          <a:bodyPr>
            <a:noAutofit/>
          </a:bodyPr>
          <a:lstStyle/>
          <a:p>
            <a:r>
              <a:rPr lang="en-US" sz="2800" b="1" dirty="0"/>
              <a:t>Anthropometric and strength/agility measurement alone cannot be used to robustly predict BPM.</a:t>
            </a:r>
          </a:p>
          <a:p>
            <a:r>
              <a:rPr lang="en-US" sz="2800" dirty="0"/>
              <a:t>Four-average BPM is more difficult to predict than first-year BPM.</a:t>
            </a:r>
          </a:p>
          <a:p>
            <a:r>
              <a:rPr lang="en-US" sz="2800" dirty="0"/>
              <a:t>Future studies could include predictors such as combine scrimmage game statistics and combine shooting drill statistics.</a:t>
            </a:r>
          </a:p>
        </p:txBody>
      </p:sp>
    </p:spTree>
    <p:extLst>
      <p:ext uri="{BB962C8B-B14F-4D97-AF65-F5344CB8AC3E}">
        <p14:creationId xmlns:p14="http://schemas.microsoft.com/office/powerpoint/2010/main" val="4238479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B0BA-659A-494F-8BE1-702C8A507228}"/>
              </a:ext>
            </a:extLst>
          </p:cNvPr>
          <p:cNvSpPr>
            <a:spLocks noGrp="1"/>
          </p:cNvSpPr>
          <p:nvPr>
            <p:ph type="title"/>
          </p:nvPr>
        </p:nvSpPr>
        <p:spPr>
          <a:xfrm>
            <a:off x="540000" y="540000"/>
            <a:ext cx="11101135" cy="1238924"/>
          </a:xfrm>
        </p:spPr>
        <p:txBody>
          <a:bodyPr/>
          <a:lstStyle/>
          <a:p>
            <a:r>
              <a:rPr lang="en-US" dirty="0"/>
              <a:t>Is </a:t>
            </a:r>
            <a:r>
              <a:rPr lang="en-US" dirty="0" err="1"/>
              <a:t>Berkson’s</a:t>
            </a:r>
            <a:r>
              <a:rPr lang="en-US" dirty="0"/>
              <a:t> Paradox the Culprit?</a:t>
            </a:r>
          </a:p>
        </p:txBody>
      </p:sp>
      <p:sp>
        <p:nvSpPr>
          <p:cNvPr id="3" name="Content Placeholder 2">
            <a:extLst>
              <a:ext uri="{FF2B5EF4-FFF2-40B4-BE49-F238E27FC236}">
                <a16:creationId xmlns:a16="http://schemas.microsoft.com/office/drawing/2014/main" id="{D7E7C556-73D1-4B0E-A11C-678A7E71A87C}"/>
              </a:ext>
            </a:extLst>
          </p:cNvPr>
          <p:cNvSpPr>
            <a:spLocks noGrp="1"/>
          </p:cNvSpPr>
          <p:nvPr>
            <p:ph idx="1"/>
          </p:nvPr>
        </p:nvSpPr>
        <p:spPr>
          <a:xfrm>
            <a:off x="540000" y="1529934"/>
            <a:ext cx="11492858" cy="4870866"/>
          </a:xfrm>
        </p:spPr>
        <p:txBody>
          <a:bodyPr>
            <a:normAutofit/>
          </a:bodyPr>
          <a:lstStyle/>
          <a:p>
            <a:pPr marL="0" indent="0">
              <a:buNone/>
            </a:pPr>
            <a:endParaRPr lang="en-US" sz="2400" dirty="0"/>
          </a:p>
          <a:p>
            <a:pPr marL="0" indent="0">
              <a:buNone/>
            </a:pPr>
            <a:r>
              <a:rPr lang="en-US" sz="2400" dirty="0"/>
              <a:t>“</a:t>
            </a:r>
            <a:r>
              <a:rPr lang="en-US" sz="2400" b="0" i="0" dirty="0">
                <a:effectLst/>
                <a:latin typeface="-apple-system"/>
              </a:rPr>
              <a:t> If you’re invited to the combine, you have some minimum combination of measurable athletic ability and non-athletic basketball ability. The lack of relationship is more to do with this bias of the population of who is invited to the combine than the ability of the players themselves.”  ---- </a:t>
            </a:r>
            <a:r>
              <a:rPr lang="en-US" sz="2400" b="0" i="1" dirty="0">
                <a:effectLst/>
                <a:latin typeface="-apple-system"/>
              </a:rPr>
              <a:t>Paul Sabin, Data Scientist @ESPN</a:t>
            </a:r>
          </a:p>
          <a:p>
            <a:pPr marL="0" indent="0">
              <a:buNone/>
            </a:pPr>
            <a:endParaRPr lang="en-US" sz="2400" i="1" dirty="0">
              <a:latin typeface="-apple-system"/>
            </a:endParaRPr>
          </a:p>
          <a:p>
            <a:pPr marL="0" indent="0">
              <a:buNone/>
            </a:pPr>
            <a:endParaRPr lang="en-US" sz="2400" i="1" dirty="0">
              <a:latin typeface="-apple-system"/>
            </a:endParaRPr>
          </a:p>
          <a:p>
            <a:pPr marL="0" indent="0">
              <a:buNone/>
            </a:pPr>
            <a:endParaRPr lang="en-US" sz="2400" i="1" dirty="0">
              <a:latin typeface="-apple-system"/>
            </a:endParaRPr>
          </a:p>
          <a:p>
            <a:pPr marL="0" indent="0">
              <a:buNone/>
            </a:pPr>
            <a:endParaRPr lang="en-US" sz="2400" i="1" dirty="0"/>
          </a:p>
        </p:txBody>
      </p:sp>
    </p:spTree>
    <p:extLst>
      <p:ext uri="{BB962C8B-B14F-4D97-AF65-F5344CB8AC3E}">
        <p14:creationId xmlns:p14="http://schemas.microsoft.com/office/powerpoint/2010/main" val="409031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A8BFF62-E419-4971-A0D2-C8A5F0AC1257}"/>
              </a:ext>
            </a:extLst>
          </p:cNvPr>
          <p:cNvSpPr>
            <a:spLocks noGrp="1"/>
          </p:cNvSpPr>
          <p:nvPr>
            <p:ph type="title"/>
          </p:nvPr>
        </p:nvSpPr>
        <p:spPr>
          <a:xfrm>
            <a:off x="7086315" y="540000"/>
            <a:ext cx="4554821" cy="2186096"/>
          </a:xfrm>
        </p:spPr>
        <p:txBody>
          <a:bodyPr anchor="b">
            <a:normAutofit/>
          </a:bodyPr>
          <a:lstStyle/>
          <a:p>
            <a:r>
              <a:rPr lang="en-US" sz="3800" dirty="0"/>
              <a:t>Predicting BPM with Anthropometric and Strength Agility Measurements</a:t>
            </a:r>
          </a:p>
        </p:txBody>
      </p:sp>
      <p:pic>
        <p:nvPicPr>
          <p:cNvPr id="4" name="Picture 3">
            <a:extLst>
              <a:ext uri="{FF2B5EF4-FFF2-40B4-BE49-F238E27FC236}">
                <a16:creationId xmlns:a16="http://schemas.microsoft.com/office/drawing/2014/main" id="{90BAA746-FAD8-4BD3-97B1-319F0A009683}"/>
              </a:ext>
            </a:extLst>
          </p:cNvPr>
          <p:cNvPicPr>
            <a:picLocks noChangeAspect="1"/>
          </p:cNvPicPr>
          <p:nvPr/>
        </p:nvPicPr>
        <p:blipFill rotWithShape="1">
          <a:blip r:embed="rId2"/>
          <a:srcRect r="30"/>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28813E3E-3556-4336-AD3B-6E296807CB32}"/>
              </a:ext>
            </a:extLst>
          </p:cNvPr>
          <p:cNvSpPr>
            <a:spLocks noGrp="1"/>
          </p:cNvSpPr>
          <p:nvPr>
            <p:ph idx="1"/>
          </p:nvPr>
        </p:nvSpPr>
        <p:spPr>
          <a:xfrm>
            <a:off x="7104063" y="2947121"/>
            <a:ext cx="4537073" cy="3361604"/>
          </a:xfrm>
        </p:spPr>
        <p:txBody>
          <a:bodyPr anchor="t">
            <a:normAutofit/>
          </a:bodyPr>
          <a:lstStyle/>
          <a:p>
            <a:r>
              <a:rPr lang="en-US" dirty="0"/>
              <a:t>The NBA Draft Combine is an annual chance for the league's scouts and decision-makers to collect critical intel about players. </a:t>
            </a:r>
          </a:p>
          <a:p>
            <a:r>
              <a:rPr lang="en-US" dirty="0"/>
              <a:t>Box Plus/Minus (BPM) estimates a player’s contribution in points above league average per 100 possessions.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55076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
            <a:extLst>
              <a:ext uri="{FF2B5EF4-FFF2-40B4-BE49-F238E27FC236}">
                <a16:creationId xmlns:a16="http://schemas.microsoft.com/office/drawing/2014/main" id="{E41A7AD6-E1D9-4D47-AF38-AD4DD1DFFD00}"/>
              </a:ext>
            </a:extLst>
          </p:cNvPr>
          <p:cNvGraphicFramePr>
            <a:graphicFrameLocks noGrp="1"/>
          </p:cNvGraphicFramePr>
          <p:nvPr>
            <p:ph idx="1"/>
            <p:extLst>
              <p:ext uri="{D42A27DB-BD31-4B8C-83A1-F6EECF244321}">
                <p14:modId xmlns:p14="http://schemas.microsoft.com/office/powerpoint/2010/main" val="1034029481"/>
              </p:ext>
            </p:extLst>
          </p:nvPr>
        </p:nvGraphicFramePr>
        <p:xfrm>
          <a:off x="0" y="549275"/>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8D8DD077-D3FC-46A5-A2E0-AE9CC6A52386}"/>
              </a:ext>
            </a:extLst>
          </p:cNvPr>
          <p:cNvSpPr txBox="1"/>
          <p:nvPr/>
        </p:nvSpPr>
        <p:spPr>
          <a:xfrm>
            <a:off x="6528249" y="549275"/>
            <a:ext cx="6097348" cy="2123658"/>
          </a:xfrm>
          <a:prstGeom prst="rect">
            <a:avLst/>
          </a:prstGeom>
          <a:noFill/>
        </p:spPr>
        <p:txBody>
          <a:bodyPr wrap="square">
            <a:spAutoFit/>
          </a:bodyPr>
          <a:lstStyle/>
          <a:p>
            <a:r>
              <a:rPr lang="en-US" sz="4400" baseline="0" dirty="0">
                <a:latin typeface="Bell MT (Headings)"/>
              </a:rPr>
              <a:t>The preprocessed data </a:t>
            </a:r>
          </a:p>
          <a:p>
            <a:r>
              <a:rPr lang="en-US" sz="4400" baseline="0" dirty="0">
                <a:latin typeface="Bell MT (Headings)"/>
              </a:rPr>
              <a:t>includes data on 543 players.</a:t>
            </a:r>
            <a:endParaRPr lang="en-US" sz="4400" dirty="0">
              <a:latin typeface="Bell MT (Headings)"/>
            </a:endParaRPr>
          </a:p>
        </p:txBody>
      </p:sp>
    </p:spTree>
    <p:extLst>
      <p:ext uri="{BB962C8B-B14F-4D97-AF65-F5344CB8AC3E}">
        <p14:creationId xmlns:p14="http://schemas.microsoft.com/office/powerpoint/2010/main" val="7217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3E89-3638-46CD-BBE6-A981B66A5615}"/>
              </a:ext>
            </a:extLst>
          </p:cNvPr>
          <p:cNvSpPr>
            <a:spLocks noGrp="1"/>
          </p:cNvSpPr>
          <p:nvPr>
            <p:ph type="title"/>
          </p:nvPr>
        </p:nvSpPr>
        <p:spPr>
          <a:xfrm>
            <a:off x="540001" y="540000"/>
            <a:ext cx="10740808" cy="1346552"/>
          </a:xfrm>
        </p:spPr>
        <p:txBody>
          <a:bodyPr>
            <a:normAutofit fontScale="90000"/>
          </a:bodyPr>
          <a:lstStyle/>
          <a:p>
            <a:r>
              <a:rPr lang="en-US" dirty="0"/>
              <a:t>Three Regression Strategies</a:t>
            </a:r>
            <a:br>
              <a:rPr lang="en-US" dirty="0"/>
            </a:br>
            <a:br>
              <a:rPr lang="en-US" dirty="0"/>
            </a:br>
            <a:endParaRPr lang="en-US" dirty="0"/>
          </a:p>
        </p:txBody>
      </p:sp>
      <p:graphicFrame>
        <p:nvGraphicFramePr>
          <p:cNvPr id="5" name="Content Placeholder 2">
            <a:extLst>
              <a:ext uri="{FF2B5EF4-FFF2-40B4-BE49-F238E27FC236}">
                <a16:creationId xmlns:a16="http://schemas.microsoft.com/office/drawing/2014/main" id="{7B0B202C-9F1D-4861-83CF-07851EA94AB2}"/>
              </a:ext>
            </a:extLst>
          </p:cNvPr>
          <p:cNvGraphicFramePr>
            <a:graphicFrameLocks noGrp="1"/>
          </p:cNvGraphicFramePr>
          <p:nvPr>
            <p:ph idx="1"/>
            <p:extLst>
              <p:ext uri="{D42A27DB-BD31-4B8C-83A1-F6EECF244321}">
                <p14:modId xmlns:p14="http://schemas.microsoft.com/office/powerpoint/2010/main" val="3055462706"/>
              </p:ext>
            </p:extLst>
          </p:nvPr>
        </p:nvGraphicFramePr>
        <p:xfrm>
          <a:off x="434123" y="1816618"/>
          <a:ext cx="11414576"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66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0FFF-FB11-418D-A1A1-0C2F28852758}"/>
              </a:ext>
            </a:extLst>
          </p:cNvPr>
          <p:cNvSpPr>
            <a:spLocks noGrp="1"/>
          </p:cNvSpPr>
          <p:nvPr>
            <p:ph type="title"/>
          </p:nvPr>
        </p:nvSpPr>
        <p:spPr/>
        <p:txBody>
          <a:bodyPr/>
          <a:lstStyle/>
          <a:p>
            <a:r>
              <a:rPr lang="en-US" dirty="0"/>
              <a:t> At least a sixth men?</a:t>
            </a:r>
          </a:p>
        </p:txBody>
      </p:sp>
      <p:graphicFrame>
        <p:nvGraphicFramePr>
          <p:cNvPr id="7" name="Content Placeholder 2">
            <a:extLst>
              <a:ext uri="{FF2B5EF4-FFF2-40B4-BE49-F238E27FC236}">
                <a16:creationId xmlns:a16="http://schemas.microsoft.com/office/drawing/2014/main" id="{87B36C87-536D-4D90-9390-4C511B9D422D}"/>
              </a:ext>
            </a:extLst>
          </p:cNvPr>
          <p:cNvGraphicFramePr>
            <a:graphicFrameLocks noGrp="1"/>
          </p:cNvGraphicFramePr>
          <p:nvPr>
            <p:ph idx="1"/>
            <p:extLst>
              <p:ext uri="{D42A27DB-BD31-4B8C-83A1-F6EECF244321}">
                <p14:modId xmlns:p14="http://schemas.microsoft.com/office/powerpoint/2010/main" val="4215801577"/>
              </p:ext>
            </p:extLst>
          </p:nvPr>
        </p:nvGraphicFramePr>
        <p:xfrm>
          <a:off x="539747" y="1857249"/>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6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2" name="Rectangle 41">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0" name="Rectangle 49">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8" name="Rectangle 47">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2018D2DA-B3B3-46C7-89FE-77C1647B7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858001"/>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Content Placeholder 11">
            <a:extLst>
              <a:ext uri="{FF2B5EF4-FFF2-40B4-BE49-F238E27FC236}">
                <a16:creationId xmlns:a16="http://schemas.microsoft.com/office/drawing/2014/main" id="{1209C880-7CDF-40D0-9907-82D9DA647FCC}"/>
              </a:ext>
            </a:extLst>
          </p:cNvPr>
          <p:cNvSpPr>
            <a:spLocks noGrp="1"/>
          </p:cNvSpPr>
          <p:nvPr>
            <p:ph idx="1"/>
          </p:nvPr>
        </p:nvSpPr>
        <p:spPr>
          <a:xfrm>
            <a:off x="2144071" y="121060"/>
            <a:ext cx="8593949" cy="1068020"/>
          </a:xfrm>
        </p:spPr>
        <p:txBody>
          <a:bodyPr anchor="t">
            <a:noAutofit/>
          </a:bodyPr>
          <a:lstStyle/>
          <a:p>
            <a:pPr marL="0" indent="0">
              <a:buNone/>
            </a:pPr>
            <a:r>
              <a:rPr lang="en-US" sz="3200" dirty="0"/>
              <a:t>No anthropometric measurements are linearly correlated with BPM</a:t>
            </a:r>
          </a:p>
        </p:txBody>
      </p:sp>
      <p:pic>
        <p:nvPicPr>
          <p:cNvPr id="5" name="Content Placeholder 4">
            <a:extLst>
              <a:ext uri="{FF2B5EF4-FFF2-40B4-BE49-F238E27FC236}">
                <a16:creationId xmlns:a16="http://schemas.microsoft.com/office/drawing/2014/main" id="{9A8AFC44-66DC-4D54-9F63-4A40A222A805}"/>
              </a:ext>
            </a:extLst>
          </p:cNvPr>
          <p:cNvPicPr>
            <a:picLocks noChangeAspect="1"/>
          </p:cNvPicPr>
          <p:nvPr/>
        </p:nvPicPr>
        <p:blipFill>
          <a:blip r:embed="rId2">
            <a:alphaModFix/>
          </a:blip>
          <a:stretch>
            <a:fillRect/>
          </a:stretch>
        </p:blipFill>
        <p:spPr>
          <a:xfrm>
            <a:off x="174360" y="1834609"/>
            <a:ext cx="1643198" cy="4911638"/>
          </a:xfrm>
          <a:prstGeom prst="rect">
            <a:avLst/>
          </a:prstGeom>
        </p:spPr>
      </p:pic>
      <p:pic>
        <p:nvPicPr>
          <p:cNvPr id="10" name="Picture 9">
            <a:extLst>
              <a:ext uri="{FF2B5EF4-FFF2-40B4-BE49-F238E27FC236}">
                <a16:creationId xmlns:a16="http://schemas.microsoft.com/office/drawing/2014/main" id="{CCEF7F7F-D4B5-461C-9C21-74AA306E3FA6}"/>
              </a:ext>
            </a:extLst>
          </p:cNvPr>
          <p:cNvPicPr>
            <a:picLocks noChangeAspect="1"/>
          </p:cNvPicPr>
          <p:nvPr/>
        </p:nvPicPr>
        <p:blipFill>
          <a:blip r:embed="rId3">
            <a:alphaModFix/>
          </a:blip>
          <a:stretch>
            <a:fillRect/>
          </a:stretch>
        </p:blipFill>
        <p:spPr>
          <a:xfrm>
            <a:off x="2050507" y="4245521"/>
            <a:ext cx="3765019" cy="2491419"/>
          </a:xfrm>
          <a:prstGeom prst="rect">
            <a:avLst/>
          </a:prstGeom>
        </p:spPr>
      </p:pic>
      <p:pic>
        <p:nvPicPr>
          <p:cNvPr id="13" name="Picture 12">
            <a:extLst>
              <a:ext uri="{FF2B5EF4-FFF2-40B4-BE49-F238E27FC236}">
                <a16:creationId xmlns:a16="http://schemas.microsoft.com/office/drawing/2014/main" id="{2D7152A4-B7D6-405A-9B86-F255EA6D3175}"/>
              </a:ext>
            </a:extLst>
          </p:cNvPr>
          <p:cNvPicPr>
            <a:picLocks noChangeAspect="1"/>
          </p:cNvPicPr>
          <p:nvPr/>
        </p:nvPicPr>
        <p:blipFill>
          <a:blip r:embed="rId4">
            <a:alphaModFix/>
          </a:blip>
          <a:stretch>
            <a:fillRect/>
          </a:stretch>
        </p:blipFill>
        <p:spPr>
          <a:xfrm>
            <a:off x="5815526" y="4245521"/>
            <a:ext cx="3985222" cy="2500726"/>
          </a:xfrm>
          <a:prstGeom prst="rect">
            <a:avLst/>
          </a:prstGeom>
        </p:spPr>
      </p:pic>
      <p:pic>
        <p:nvPicPr>
          <p:cNvPr id="4" name="Picture 3">
            <a:extLst>
              <a:ext uri="{FF2B5EF4-FFF2-40B4-BE49-F238E27FC236}">
                <a16:creationId xmlns:a16="http://schemas.microsoft.com/office/drawing/2014/main" id="{ABED00DA-913D-40CF-B16B-F4AB78156C38}"/>
              </a:ext>
            </a:extLst>
          </p:cNvPr>
          <p:cNvPicPr>
            <a:picLocks noChangeAspect="1"/>
          </p:cNvPicPr>
          <p:nvPr/>
        </p:nvPicPr>
        <p:blipFill>
          <a:blip r:embed="rId5"/>
          <a:stretch>
            <a:fillRect/>
          </a:stretch>
        </p:blipFill>
        <p:spPr>
          <a:xfrm>
            <a:off x="2061460" y="1791722"/>
            <a:ext cx="3720560" cy="2453798"/>
          </a:xfrm>
          <a:prstGeom prst="rect">
            <a:avLst/>
          </a:prstGeom>
        </p:spPr>
      </p:pic>
      <p:pic>
        <p:nvPicPr>
          <p:cNvPr id="7" name="Picture 6">
            <a:extLst>
              <a:ext uri="{FF2B5EF4-FFF2-40B4-BE49-F238E27FC236}">
                <a16:creationId xmlns:a16="http://schemas.microsoft.com/office/drawing/2014/main" id="{BAD6439C-A84E-4AF1-AB22-4B13FA42A7B4}"/>
              </a:ext>
            </a:extLst>
          </p:cNvPr>
          <p:cNvPicPr>
            <a:picLocks noChangeAspect="1"/>
          </p:cNvPicPr>
          <p:nvPr/>
        </p:nvPicPr>
        <p:blipFill>
          <a:blip r:embed="rId6"/>
          <a:stretch>
            <a:fillRect/>
          </a:stretch>
        </p:blipFill>
        <p:spPr>
          <a:xfrm>
            <a:off x="5792973" y="1791722"/>
            <a:ext cx="4007775" cy="2453798"/>
          </a:xfrm>
          <a:prstGeom prst="rect">
            <a:avLst/>
          </a:prstGeom>
        </p:spPr>
      </p:pic>
    </p:spTree>
    <p:extLst>
      <p:ext uri="{BB962C8B-B14F-4D97-AF65-F5344CB8AC3E}">
        <p14:creationId xmlns:p14="http://schemas.microsoft.com/office/powerpoint/2010/main" val="3545185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6B85-7A76-4B09-B883-97BBCFB6E529}"/>
              </a:ext>
            </a:extLst>
          </p:cNvPr>
          <p:cNvSpPr>
            <a:spLocks noGrp="1"/>
          </p:cNvSpPr>
          <p:nvPr>
            <p:ph type="title"/>
          </p:nvPr>
        </p:nvSpPr>
        <p:spPr>
          <a:xfrm>
            <a:off x="540000" y="540000"/>
            <a:ext cx="11101135" cy="714265"/>
          </a:xfrm>
        </p:spPr>
        <p:txBody>
          <a:bodyPr>
            <a:normAutofit fontScale="90000"/>
          </a:bodyPr>
          <a:lstStyle/>
          <a:p>
            <a:r>
              <a:rPr lang="en-US" sz="4900" dirty="0"/>
              <a:t>Results: Lasso and multi-Linear Regression</a:t>
            </a:r>
            <a:br>
              <a:rPr lang="en-US" dirty="0"/>
            </a:br>
            <a:endParaRPr lang="en-US" dirty="0"/>
          </a:p>
        </p:txBody>
      </p:sp>
      <p:sp>
        <p:nvSpPr>
          <p:cNvPr id="3" name="Content Placeholder 2">
            <a:extLst>
              <a:ext uri="{FF2B5EF4-FFF2-40B4-BE49-F238E27FC236}">
                <a16:creationId xmlns:a16="http://schemas.microsoft.com/office/drawing/2014/main" id="{A0E9FC1E-1949-46D8-9F81-A04D9CBEA14D}"/>
              </a:ext>
            </a:extLst>
          </p:cNvPr>
          <p:cNvSpPr>
            <a:spLocks noGrp="1"/>
          </p:cNvSpPr>
          <p:nvPr>
            <p:ph idx="1"/>
          </p:nvPr>
        </p:nvSpPr>
        <p:spPr>
          <a:xfrm>
            <a:off x="539999" y="1416107"/>
            <a:ext cx="11101136" cy="4809390"/>
          </a:xfrm>
        </p:spPr>
        <p:txBody>
          <a:bodyPr/>
          <a:lstStyle/>
          <a:p>
            <a:pPr lvl="1"/>
            <a:r>
              <a:rPr lang="en-US" sz="2000" dirty="0"/>
              <a:t>RMSE range from 1.9 to 2.5 for the individual position’s first-year BPM models</a:t>
            </a:r>
          </a:p>
          <a:p>
            <a:pPr lvl="1"/>
            <a:r>
              <a:rPr lang="en-US" sz="2000" dirty="0"/>
              <a:t>RMSE range from 2.0 to 2.7 for the individual position’s four-year-average BPM models.</a:t>
            </a:r>
          </a:p>
          <a:p>
            <a:pPr lvl="1"/>
            <a:r>
              <a:rPr lang="en-US" sz="2000" dirty="0"/>
              <a:t>It is more difficult to predict four-year-average BPM compared to first-year BPM.</a:t>
            </a:r>
          </a:p>
          <a:p>
            <a:pPr lvl="1"/>
            <a:r>
              <a:rPr lang="en-US" sz="2000" dirty="0"/>
              <a:t>Model consistently predicts negative values.</a:t>
            </a:r>
          </a:p>
          <a:p>
            <a:pPr marL="450000" lvl="1" indent="0">
              <a:buNone/>
            </a:pPr>
            <a:endParaRPr lang="en-US" dirty="0"/>
          </a:p>
        </p:txBody>
      </p:sp>
      <p:pic>
        <p:nvPicPr>
          <p:cNvPr id="5" name="Picture 4">
            <a:extLst>
              <a:ext uri="{FF2B5EF4-FFF2-40B4-BE49-F238E27FC236}">
                <a16:creationId xmlns:a16="http://schemas.microsoft.com/office/drawing/2014/main" id="{0FCDB0E2-2641-43CC-A53D-63D8AE4936E9}"/>
              </a:ext>
            </a:extLst>
          </p:cNvPr>
          <p:cNvPicPr>
            <a:picLocks noChangeAspect="1"/>
          </p:cNvPicPr>
          <p:nvPr/>
        </p:nvPicPr>
        <p:blipFill>
          <a:blip r:embed="rId2"/>
          <a:stretch>
            <a:fillRect/>
          </a:stretch>
        </p:blipFill>
        <p:spPr>
          <a:xfrm>
            <a:off x="0" y="4335716"/>
            <a:ext cx="4058652" cy="2558930"/>
          </a:xfrm>
          <a:prstGeom prst="rect">
            <a:avLst/>
          </a:prstGeom>
        </p:spPr>
      </p:pic>
      <p:pic>
        <p:nvPicPr>
          <p:cNvPr id="7" name="Picture 6">
            <a:extLst>
              <a:ext uri="{FF2B5EF4-FFF2-40B4-BE49-F238E27FC236}">
                <a16:creationId xmlns:a16="http://schemas.microsoft.com/office/drawing/2014/main" id="{0DA32C96-F3E5-48DF-BAE5-A98A09D58396}"/>
              </a:ext>
            </a:extLst>
          </p:cNvPr>
          <p:cNvPicPr>
            <a:picLocks noChangeAspect="1"/>
          </p:cNvPicPr>
          <p:nvPr/>
        </p:nvPicPr>
        <p:blipFill>
          <a:blip r:embed="rId3"/>
          <a:stretch>
            <a:fillRect/>
          </a:stretch>
        </p:blipFill>
        <p:spPr>
          <a:xfrm>
            <a:off x="3927107" y="4335716"/>
            <a:ext cx="4058652" cy="2558931"/>
          </a:xfrm>
          <a:prstGeom prst="rect">
            <a:avLst/>
          </a:prstGeom>
        </p:spPr>
      </p:pic>
      <p:pic>
        <p:nvPicPr>
          <p:cNvPr id="9" name="Picture 8">
            <a:extLst>
              <a:ext uri="{FF2B5EF4-FFF2-40B4-BE49-F238E27FC236}">
                <a16:creationId xmlns:a16="http://schemas.microsoft.com/office/drawing/2014/main" id="{7F2FB306-A82E-4FB9-9D81-68014DBB0334}"/>
              </a:ext>
            </a:extLst>
          </p:cNvPr>
          <p:cNvPicPr>
            <a:picLocks noChangeAspect="1"/>
          </p:cNvPicPr>
          <p:nvPr/>
        </p:nvPicPr>
        <p:blipFill>
          <a:blip r:embed="rId4"/>
          <a:stretch>
            <a:fillRect/>
          </a:stretch>
        </p:blipFill>
        <p:spPr>
          <a:xfrm>
            <a:off x="7985759" y="4335525"/>
            <a:ext cx="4206241" cy="2559121"/>
          </a:xfrm>
          <a:prstGeom prst="rect">
            <a:avLst/>
          </a:prstGeom>
        </p:spPr>
      </p:pic>
    </p:spTree>
    <p:extLst>
      <p:ext uri="{BB962C8B-B14F-4D97-AF65-F5344CB8AC3E}">
        <p14:creationId xmlns:p14="http://schemas.microsoft.com/office/powerpoint/2010/main" val="256419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0D48-E2E8-4045-A0F2-F9D685A26F0A}"/>
              </a:ext>
            </a:extLst>
          </p:cNvPr>
          <p:cNvSpPr>
            <a:spLocks noGrp="1"/>
          </p:cNvSpPr>
          <p:nvPr>
            <p:ph type="title"/>
          </p:nvPr>
        </p:nvSpPr>
        <p:spPr>
          <a:xfrm>
            <a:off x="402435" y="281055"/>
            <a:ext cx="11500949" cy="1345443"/>
          </a:xfrm>
        </p:spPr>
        <p:txBody>
          <a:bodyPr>
            <a:normAutofit fontScale="90000"/>
          </a:bodyPr>
          <a:lstStyle/>
          <a:p>
            <a:r>
              <a:rPr lang="en-US" sz="4900" dirty="0"/>
              <a:t>Other regression algorithms not so good either</a:t>
            </a:r>
            <a:br>
              <a:rPr lang="en-US" dirty="0"/>
            </a:br>
            <a:endParaRPr lang="en-US" dirty="0"/>
          </a:p>
        </p:txBody>
      </p:sp>
      <p:sp>
        <p:nvSpPr>
          <p:cNvPr id="3" name="Content Placeholder 2">
            <a:extLst>
              <a:ext uri="{FF2B5EF4-FFF2-40B4-BE49-F238E27FC236}">
                <a16:creationId xmlns:a16="http://schemas.microsoft.com/office/drawing/2014/main" id="{01CB87C7-E67A-41CE-AA9F-D39153D43E86}"/>
              </a:ext>
            </a:extLst>
          </p:cNvPr>
          <p:cNvSpPr>
            <a:spLocks noGrp="1"/>
          </p:cNvSpPr>
          <p:nvPr>
            <p:ph idx="1"/>
          </p:nvPr>
        </p:nvSpPr>
        <p:spPr>
          <a:xfrm>
            <a:off x="402435" y="1539081"/>
            <a:ext cx="11101136" cy="3779837"/>
          </a:xfrm>
        </p:spPr>
        <p:txBody>
          <a:bodyPr/>
          <a:lstStyle/>
          <a:p>
            <a:r>
              <a:rPr lang="en-US" sz="2000" dirty="0"/>
              <a:t>RMSE are between 2 and 3. (Big enough to </a:t>
            </a:r>
            <a:r>
              <a:rPr lang="en-US" sz="2000" dirty="0" err="1"/>
              <a:t>seperate</a:t>
            </a:r>
            <a:r>
              <a:rPr lang="en-US" sz="2000" dirty="0"/>
              <a:t> bench player and starters).</a:t>
            </a:r>
          </a:p>
          <a:p>
            <a:r>
              <a:rPr lang="en-US" sz="2000" dirty="0"/>
              <a:t>Like previously, </a:t>
            </a:r>
            <a:r>
              <a:rPr lang="en-US" altLang="zh-CN" sz="2000" dirty="0"/>
              <a:t>m</a:t>
            </a:r>
            <a:r>
              <a:rPr lang="en-US" sz="2000" dirty="0"/>
              <a:t>odels still consistently predicts negative values.</a:t>
            </a:r>
          </a:p>
          <a:p>
            <a:pPr marL="0" indent="0">
              <a:buNone/>
            </a:pPr>
            <a:endParaRPr lang="en-US" dirty="0"/>
          </a:p>
        </p:txBody>
      </p:sp>
      <p:pic>
        <p:nvPicPr>
          <p:cNvPr id="5" name="Picture 4">
            <a:extLst>
              <a:ext uri="{FF2B5EF4-FFF2-40B4-BE49-F238E27FC236}">
                <a16:creationId xmlns:a16="http://schemas.microsoft.com/office/drawing/2014/main" id="{76390B11-BF23-4BDF-B60D-73D137C2B55C}"/>
              </a:ext>
            </a:extLst>
          </p:cNvPr>
          <p:cNvPicPr>
            <a:picLocks noChangeAspect="1"/>
          </p:cNvPicPr>
          <p:nvPr/>
        </p:nvPicPr>
        <p:blipFill>
          <a:blip r:embed="rId2"/>
          <a:stretch>
            <a:fillRect/>
          </a:stretch>
        </p:blipFill>
        <p:spPr>
          <a:xfrm>
            <a:off x="0" y="4094568"/>
            <a:ext cx="3933825" cy="2743200"/>
          </a:xfrm>
          <a:prstGeom prst="rect">
            <a:avLst/>
          </a:prstGeom>
        </p:spPr>
      </p:pic>
      <p:pic>
        <p:nvPicPr>
          <p:cNvPr id="9" name="Picture 8">
            <a:extLst>
              <a:ext uri="{FF2B5EF4-FFF2-40B4-BE49-F238E27FC236}">
                <a16:creationId xmlns:a16="http://schemas.microsoft.com/office/drawing/2014/main" id="{0D810E64-A07C-415B-B0D2-A85017F9BF74}"/>
              </a:ext>
            </a:extLst>
          </p:cNvPr>
          <p:cNvPicPr>
            <a:picLocks noChangeAspect="1"/>
          </p:cNvPicPr>
          <p:nvPr/>
        </p:nvPicPr>
        <p:blipFill>
          <a:blip r:embed="rId3"/>
          <a:stretch>
            <a:fillRect/>
          </a:stretch>
        </p:blipFill>
        <p:spPr>
          <a:xfrm>
            <a:off x="3933825" y="4094568"/>
            <a:ext cx="4048585" cy="2743200"/>
          </a:xfrm>
          <a:prstGeom prst="rect">
            <a:avLst/>
          </a:prstGeom>
        </p:spPr>
      </p:pic>
      <p:pic>
        <p:nvPicPr>
          <p:cNvPr id="11" name="Picture 10">
            <a:extLst>
              <a:ext uri="{FF2B5EF4-FFF2-40B4-BE49-F238E27FC236}">
                <a16:creationId xmlns:a16="http://schemas.microsoft.com/office/drawing/2014/main" id="{723583A0-BED6-497D-8EEF-2C3F669C157C}"/>
              </a:ext>
            </a:extLst>
          </p:cNvPr>
          <p:cNvPicPr>
            <a:picLocks noChangeAspect="1"/>
          </p:cNvPicPr>
          <p:nvPr/>
        </p:nvPicPr>
        <p:blipFill>
          <a:blip r:embed="rId4"/>
          <a:stretch>
            <a:fillRect/>
          </a:stretch>
        </p:blipFill>
        <p:spPr>
          <a:xfrm>
            <a:off x="7867650" y="4094568"/>
            <a:ext cx="4324350" cy="2724150"/>
          </a:xfrm>
          <a:prstGeom prst="rect">
            <a:avLst/>
          </a:prstGeom>
        </p:spPr>
      </p:pic>
    </p:spTree>
    <p:extLst>
      <p:ext uri="{BB962C8B-B14F-4D97-AF65-F5344CB8AC3E}">
        <p14:creationId xmlns:p14="http://schemas.microsoft.com/office/powerpoint/2010/main" val="31962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7" name="Rectangle 16">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5" name="Rectangle 24">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3" name="Rectangle 22">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16BF08-DFFD-468E-B489-59966539DAEF}"/>
              </a:ext>
            </a:extLst>
          </p:cNvPr>
          <p:cNvSpPr>
            <a:spLocks noGrp="1"/>
          </p:cNvSpPr>
          <p:nvPr>
            <p:ph type="title"/>
          </p:nvPr>
        </p:nvSpPr>
        <p:spPr>
          <a:xfrm>
            <a:off x="550863" y="540000"/>
            <a:ext cx="11641136" cy="1953501"/>
          </a:xfrm>
        </p:spPr>
        <p:txBody>
          <a:bodyPr anchor="t">
            <a:normAutofit/>
          </a:bodyPr>
          <a:lstStyle/>
          <a:p>
            <a:r>
              <a:rPr lang="en-US" sz="4200" dirty="0"/>
              <a:t>Classification results are as good as flipping a coin.</a:t>
            </a:r>
          </a:p>
        </p:txBody>
      </p:sp>
      <p:pic>
        <p:nvPicPr>
          <p:cNvPr id="5" name="Content Placeholder 4">
            <a:extLst>
              <a:ext uri="{FF2B5EF4-FFF2-40B4-BE49-F238E27FC236}">
                <a16:creationId xmlns:a16="http://schemas.microsoft.com/office/drawing/2014/main" id="{4AA32F22-7322-48C2-BE35-E49CD91A96FA}"/>
              </a:ext>
            </a:extLst>
          </p:cNvPr>
          <p:cNvPicPr>
            <a:picLocks noChangeAspect="1"/>
          </p:cNvPicPr>
          <p:nvPr/>
        </p:nvPicPr>
        <p:blipFill>
          <a:blip r:embed="rId2"/>
          <a:stretch>
            <a:fillRect/>
          </a:stretch>
        </p:blipFill>
        <p:spPr>
          <a:xfrm>
            <a:off x="736930" y="2871847"/>
            <a:ext cx="5066708" cy="3445362"/>
          </a:xfrm>
          <a:prstGeom prst="rect">
            <a:avLst/>
          </a:prstGeom>
        </p:spPr>
      </p:pic>
      <p:pic>
        <p:nvPicPr>
          <p:cNvPr id="7" name="Picture 6">
            <a:extLst>
              <a:ext uri="{FF2B5EF4-FFF2-40B4-BE49-F238E27FC236}">
                <a16:creationId xmlns:a16="http://schemas.microsoft.com/office/drawing/2014/main" id="{817504F3-2337-49A8-9278-B1C16BC43905}"/>
              </a:ext>
            </a:extLst>
          </p:cNvPr>
          <p:cNvPicPr>
            <a:picLocks noChangeAspect="1"/>
          </p:cNvPicPr>
          <p:nvPr/>
        </p:nvPicPr>
        <p:blipFill>
          <a:blip r:embed="rId3"/>
          <a:stretch>
            <a:fillRect/>
          </a:stretch>
        </p:blipFill>
        <p:spPr>
          <a:xfrm>
            <a:off x="6180567" y="3556015"/>
            <a:ext cx="5460568" cy="2077025"/>
          </a:xfrm>
          <a:prstGeom prst="rect">
            <a:avLst/>
          </a:prstGeom>
        </p:spPr>
      </p:pic>
      <p:sp>
        <p:nvSpPr>
          <p:cNvPr id="4" name="Content Placeholder 3">
            <a:extLst>
              <a:ext uri="{FF2B5EF4-FFF2-40B4-BE49-F238E27FC236}">
                <a16:creationId xmlns:a16="http://schemas.microsoft.com/office/drawing/2014/main" id="{83593D13-9F96-4906-9D30-D3CDF38EC4B2}"/>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116623104"/>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627</TotalTime>
  <Words>455</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Bell MT (Headings)</vt:lpstr>
      <vt:lpstr>Arial</vt:lpstr>
      <vt:lpstr>Avenir Next LT Pro</vt:lpstr>
      <vt:lpstr>Bell MT</vt:lpstr>
      <vt:lpstr>GlowVTI</vt:lpstr>
      <vt:lpstr>Can NBA Draft Combine Measurements be Used to Predict Players’ Box/Plus Minus?</vt:lpstr>
      <vt:lpstr>Predicting BPM with Anthropometric and Strength Agility Measurements</vt:lpstr>
      <vt:lpstr>PowerPoint Presentation</vt:lpstr>
      <vt:lpstr>Three Regression Strategies  </vt:lpstr>
      <vt:lpstr> At least a sixth men?</vt:lpstr>
      <vt:lpstr>PowerPoint Presentation</vt:lpstr>
      <vt:lpstr>Results: Lasso and multi-Linear Regression </vt:lpstr>
      <vt:lpstr>Other regression algorithms not so good either </vt:lpstr>
      <vt:lpstr>Classification results are as good as flipping a coin.</vt:lpstr>
      <vt:lpstr>Results: SHAP Scores from LightGBM</vt:lpstr>
      <vt:lpstr>Conclusion</vt:lpstr>
      <vt:lpstr>Is Berkson’s Paradox the Culprit?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NBA Draft Combine Measurements be Used to Predict Player Box/Plus Minus?</dc:title>
  <dc:creator>kyle ke</dc:creator>
  <cp:lastModifiedBy>kyle ke</cp:lastModifiedBy>
  <cp:revision>5</cp:revision>
  <dcterms:created xsi:type="dcterms:W3CDTF">2021-11-25T20:42:06Z</dcterms:created>
  <dcterms:modified xsi:type="dcterms:W3CDTF">2021-12-07T21:56:12Z</dcterms:modified>
</cp:coreProperties>
</file>